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8" r:id="rId4"/>
    <p:sldId id="267" r:id="rId5"/>
    <p:sldId id="268" r:id="rId6"/>
    <p:sldId id="300" r:id="rId7"/>
    <p:sldId id="279" r:id="rId8"/>
    <p:sldId id="281" r:id="rId9"/>
    <p:sldId id="270" r:id="rId10"/>
    <p:sldId id="285" r:id="rId11"/>
    <p:sldId id="286" r:id="rId12"/>
    <p:sldId id="301" r:id="rId13"/>
    <p:sldId id="299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</p:sldIdLst>
  <p:sldSz cx="12192000" cy="6858000"/>
  <p:notesSz cx="9928225" cy="6797675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3" clrIdx="0">
    <p:extLst/>
  </p:cmAuthor>
  <p:cmAuthor id="2" name="Barbara Leitner" initials="BL" lastIdx="2" clrIdx="1">
    <p:extLst/>
  </p:cmAuthor>
  <p:cmAuthor id="3" name="Allison O`Reilly" initials="AO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A6360F"/>
    <a:srgbClr val="11897A"/>
    <a:srgbClr val="FFDC6D"/>
    <a:srgbClr val="0063A6"/>
    <a:srgbClr val="FFEDB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5332" autoAdjust="0"/>
  </p:normalViewPr>
  <p:slideViewPr>
    <p:cSldViewPr snapToGrid="0" showGuides="1">
      <p:cViewPr varScale="1">
        <p:scale>
          <a:sx n="73" d="100"/>
          <a:sy n="73" d="100"/>
        </p:scale>
        <p:origin x="96" y="31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651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3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064D662-6B32-41D5-8E1A-96A9B6FAE509}" type="datetimeFigureOut">
              <a:rPr lang="en-GB" smtClean="0"/>
              <a:t>18/05/2018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8455DAD7-9648-4334-9973-3F53D86295A5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84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6" y="0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4BCA5CE-CF9B-49B4-9F54-EA4676D5EF6F}" type="datetimeFigureOut">
              <a:rPr lang="en-GB" smtClean="0"/>
              <a:t>18/05/2018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9C53593F-2752-4925-959E-BC626CD185A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429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contribute to the further development of science and the humanities in Austria and to make the</a:t>
            </a:r>
            <a:r>
              <a:rPr lang="en-US" baseline="0" dirty="0" smtClean="0"/>
              <a:t> </a:t>
            </a:r>
            <a:r>
              <a:rPr lang="en-US" dirty="0" smtClean="0"/>
              <a:t>resulting knowhow available and useful for science and industry in Austria.</a:t>
            </a:r>
            <a:endParaRPr lang="de-AT" dirty="0" smtClean="0"/>
          </a:p>
          <a:p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 smtClean="0"/>
              <a:t>publications</a:t>
            </a:r>
            <a:r>
              <a:rPr lang="de-DE" dirty="0" smtClean="0"/>
              <a:t> </a:t>
            </a:r>
            <a:r>
              <a:rPr lang="de-DE" dirty="0" err="1" smtClean="0"/>
              <a:t>listed</a:t>
            </a:r>
            <a:r>
              <a:rPr lang="de-DE" dirty="0" smtClean="0"/>
              <a:t>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half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humanities</a:t>
            </a:r>
            <a:r>
              <a:rPr lang="de-DE" baseline="0" dirty="0" smtClean="0"/>
              <a:t>) must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assurance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procedure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international </a:t>
            </a:r>
            <a:r>
              <a:rPr lang="de-DE" baseline="0" dirty="0" err="1" smtClean="0"/>
              <a:t>standards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Majority</a:t>
            </a:r>
            <a:r>
              <a:rPr lang="de-DE" baseline="0" dirty="0" smtClean="0"/>
              <a:t> in English (</a:t>
            </a:r>
            <a:r>
              <a:rPr lang="de-DE" baseline="0" dirty="0" err="1" smtClean="0"/>
              <a:t>humanities</a:t>
            </a:r>
            <a:r>
              <a:rPr lang="de-DE" baseline="0" dirty="0" smtClean="0"/>
              <a:t> = </a:t>
            </a:r>
            <a:r>
              <a:rPr lang="de-DE" baseline="0" dirty="0" err="1" smtClean="0"/>
              <a:t>majority</a:t>
            </a:r>
            <a:r>
              <a:rPr lang="de-DE" baseline="0" dirty="0" smtClean="0"/>
              <a:t> wider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national </a:t>
            </a:r>
            <a:r>
              <a:rPr lang="de-DE" baseline="0" dirty="0" err="1" smtClean="0"/>
              <a:t>reach</a:t>
            </a:r>
            <a:r>
              <a:rPr lang="de-DE" baseline="0" dirty="0" smtClean="0"/>
              <a:t>)</a:t>
            </a:r>
            <a:endParaRPr lang="de-AT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06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Publications: </a:t>
            </a:r>
            <a:r>
              <a:rPr lang="en-US" dirty="0"/>
              <a:t>All the publications listed (or more than half in the case of the humanities) must have been subjected to a quality assurance procedure in line with high international standards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aseline="0" dirty="0" smtClean="0"/>
              <a:t>Senior </a:t>
            </a:r>
            <a:r>
              <a:rPr lang="de-DE" baseline="0" dirty="0" err="1" smtClean="0"/>
              <a:t>Postdoc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Salary</a:t>
            </a:r>
            <a:r>
              <a:rPr lang="de-DE" baseline="0" dirty="0" smtClean="0"/>
              <a:t>: Brutto-Gehalt monatlich = 4.080 €</a:t>
            </a:r>
          </a:p>
          <a:p>
            <a:r>
              <a:rPr lang="de-DE" baseline="0" dirty="0" smtClean="0"/>
              <a:t>Additional </a:t>
            </a:r>
            <a:r>
              <a:rPr lang="de-DE" baseline="0" dirty="0" err="1" smtClean="0"/>
              <a:t>money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2k per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fellowship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0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endParaRPr lang="en-US" sz="800" dirty="0"/>
          </a:p>
          <a:p>
            <a:endParaRPr lang="de-DE" dirty="0" smtClean="0"/>
          </a:p>
          <a:p>
            <a:endParaRPr lang="de-AT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99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63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90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02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5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0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M. Kade: max. 12 Monate</a:t>
            </a:r>
            <a:r>
              <a:rPr lang="de-DE" baseline="0" dirty="0" smtClean="0"/>
              <a:t> USA, 53.500 USD pro Jahr + </a:t>
            </a:r>
            <a:r>
              <a:rPr lang="de-DE" baseline="0" dirty="0" err="1" smtClean="0"/>
              <a:t>travel</a:t>
            </a:r>
            <a:r>
              <a:rPr lang="de-DE" baseline="0" dirty="0" smtClean="0"/>
              <a:t>; max. 10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Phd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38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Doc-</a:t>
            </a:r>
            <a:r>
              <a:rPr lang="de-DE" dirty="0" err="1" smtClean="0"/>
              <a:t>stipend</a:t>
            </a:r>
            <a:r>
              <a:rPr lang="de-DE" dirty="0" smtClean="0"/>
              <a:t>,</a:t>
            </a:r>
            <a:r>
              <a:rPr lang="de-DE" baseline="0" dirty="0" smtClean="0"/>
              <a:t> Max Kade …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65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Publications: </a:t>
            </a:r>
            <a:r>
              <a:rPr lang="en-US" dirty="0"/>
              <a:t>All the publications listed (or more than half in the case of the humanities) must have been subjected to a quality assurance procedure in line with high international standards</a:t>
            </a:r>
          </a:p>
          <a:p>
            <a:endParaRPr lang="en-US" dirty="0"/>
          </a:p>
          <a:p>
            <a:r>
              <a:rPr lang="en-US" dirty="0"/>
              <a:t>Meitner: incoming – researchers that have not been in Austria for the last 2 consecutive years and/or have been in Austria less than 3 years out of the last 10</a:t>
            </a:r>
          </a:p>
          <a:p>
            <a:r>
              <a:rPr lang="en-US" dirty="0"/>
              <a:t>Reintegration: Postdocs, that have not had their main residence in Austria for minimum 4 years prior to the application</a:t>
            </a:r>
          </a:p>
          <a:p>
            <a:r>
              <a:rPr lang="en-US" dirty="0"/>
              <a:t>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31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Publications: </a:t>
            </a:r>
            <a:r>
              <a:rPr lang="en-US" dirty="0"/>
              <a:t>All the publications listed (or more than half in the case of the humanities) must have been subjected to a quality assurance procedure in line with high international standards</a:t>
            </a:r>
          </a:p>
          <a:p>
            <a:endParaRPr lang="de-DE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4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0" y="2723950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0" name="Rechteck 9"/>
          <p:cNvSpPr/>
          <p:nvPr userDrawn="1"/>
        </p:nvSpPr>
        <p:spPr bwMode="ltGray">
          <a:xfrm>
            <a:off x="0" y="1376413"/>
            <a:ext cx="12192000" cy="134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07988" y="1549666"/>
            <a:ext cx="11376024" cy="61275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Enter 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07987" y="225776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Enter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0270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6680182" cy="3673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388226" y="1557949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A3EEA6-9A11-4EC7-AB0F-4BA98EE64B1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8226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1763" y="2276475"/>
            <a:ext cx="6692250" cy="3672000"/>
          </a:xfrm>
        </p:spPr>
        <p:txBody>
          <a:bodyPr>
            <a:noAutofit/>
          </a:bodyPr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557950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B640B7-3E13-42E6-906C-44A112057A9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763" y="1332186"/>
            <a:ext cx="6692250" cy="8200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3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fallen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284357"/>
            <a:ext cx="122040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04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395414"/>
            <a:ext cx="8532812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F42CAF-9374-45F7-AB5D-5B50DD0E533E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0" y="1395413"/>
            <a:ext cx="2557463" cy="432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4489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2276476"/>
            <a:ext cx="8532812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58CC62-D9BE-487B-8322-B893379B4C27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0" y="2276475"/>
            <a:ext cx="2557463" cy="342984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1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1395413"/>
            <a:ext cx="435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1395413"/>
            <a:ext cx="2071688" cy="45545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1954BC-AA6A-45F6-A1B2-99CE5718883D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4" y="1395413"/>
            <a:ext cx="435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88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7915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2276475"/>
            <a:ext cx="2071688" cy="36734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03C814-6590-4D8F-9AC9-0EF746A6E651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4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73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8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07988" y="2276475"/>
            <a:ext cx="554355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C116-41D4-491C-B7BF-0A4BD3CF90EA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240462" y="2276475"/>
            <a:ext cx="554355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14182"/>
            <a:ext cx="5543550" cy="231493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054" y="5814182"/>
            <a:ext cx="5543550" cy="231493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de-DE" dirty="0" smtClean="0"/>
              <a:t>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17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407988" y="3429000"/>
            <a:ext cx="11376024" cy="178364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Enter 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07987" y="5318144"/>
            <a:ext cx="11376025" cy="63180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Enter presentation subtitle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4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2276475"/>
            <a:ext cx="11376026" cy="36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F952D501-807E-4357-9ED4-C2E15A2AC89C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3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07987" y="219945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Enter chapter subtitle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19551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407988" y="3840480"/>
            <a:ext cx="11376024" cy="137216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Enter chapter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07987" y="5318144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chapter subtitle</a:t>
            </a:r>
            <a:endParaRPr lang="en-GB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5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5543633" cy="3673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379" y="2276475"/>
            <a:ext cx="5543633" cy="3673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8CCB-C740-4187-95D1-DEC08CA7D14E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6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0753" y="2276475"/>
            <a:ext cx="5550868" cy="729372"/>
          </a:xfrm>
        </p:spPr>
        <p:txBody>
          <a:bodyPr anchor="b"/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754" y="3185234"/>
            <a:ext cx="5550867" cy="27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378" y="2276475"/>
            <a:ext cx="5543633" cy="729372"/>
          </a:xfrm>
        </p:spPr>
        <p:txBody>
          <a:bodyPr anchor="b"/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378" y="3185234"/>
            <a:ext cx="5543634" cy="27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D9F7-105E-444D-A396-75FB3E4BD298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75"/>
            <a:ext cx="5688000" cy="3433661"/>
          </a:xfrm>
        </p:spPr>
        <p:txBody>
          <a:bodyPr>
            <a:no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4759" y="2276475"/>
            <a:ext cx="5399254" cy="3433661"/>
          </a:xfrm>
        </p:spPr>
        <p:txBody>
          <a:bodyPr>
            <a:no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3442-E248-4C2D-842A-89B59BB5B39F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95787" cy="232990"/>
          </a:xfrm>
        </p:spPr>
        <p:txBody>
          <a:bodyPr/>
          <a:lstStyle>
            <a:lvl1pPr marL="0" indent="0">
              <a:buNone/>
              <a:defRPr sz="1200" baseline="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38475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r>
              <a:rPr lang="en-GB" dirty="0"/>
              <a:t>Enter reference, source or copyright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7" y="1332186"/>
            <a:ext cx="8532813" cy="8200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7" y="2276475"/>
            <a:ext cx="8532813" cy="36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7989" y="6422400"/>
            <a:ext cx="72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2569595-569B-4094-B26E-5C2CD7BF9BCE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39614" y="6422400"/>
            <a:ext cx="780118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University of Vienna, Center for Doctoral Studies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013" y="6422400"/>
            <a:ext cx="828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407987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07987" y="404813"/>
            <a:ext cx="2246381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2" r:id="rId4"/>
    <p:sldLayoutId id="2147483651" r:id="rId5"/>
    <p:sldLayoutId id="2147483668" r:id="rId6"/>
    <p:sldLayoutId id="2147483652" r:id="rId7"/>
    <p:sldLayoutId id="2147483653" r:id="rId8"/>
    <p:sldLayoutId id="2147483657" r:id="rId9"/>
    <p:sldLayoutId id="2147483660" r:id="rId10"/>
    <p:sldLayoutId id="2147483656" r:id="rId11"/>
    <p:sldLayoutId id="2147483670" r:id="rId12"/>
    <p:sldLayoutId id="2147483661" r:id="rId13"/>
    <p:sldLayoutId id="2147483673" r:id="rId14"/>
    <p:sldLayoutId id="2147483662" r:id="rId15"/>
    <p:sldLayoutId id="2147483674" r:id="rId16"/>
    <p:sldLayoutId id="214748367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79388" algn="l" defTabSz="914400" rtl="0" eaLnBrk="1" latinLnBrk="0" hangingPunct="1">
        <a:lnSpc>
          <a:spcPct val="95000"/>
        </a:lnSpc>
        <a:spcBef>
          <a:spcPts val="500"/>
        </a:spcBef>
        <a:buSzPct val="100000"/>
        <a:buFont typeface="Calibri" panose="020F050202020403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182563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3038" algn="l" defTabSz="914400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pos="5632" userDrawn="1">
          <p15:clr>
            <a:srgbClr val="F26B43"/>
          </p15:clr>
        </p15:guide>
        <p15:guide id="10" orient="horz" pos="1366" userDrawn="1">
          <p15:clr>
            <a:srgbClr val="F26B43"/>
          </p15:clr>
        </p15:guide>
        <p15:guide id="11" orient="horz" pos="3748" userDrawn="1">
          <p15:clr>
            <a:srgbClr val="F26B43"/>
          </p15:clr>
        </p15:guide>
        <p15:guide id="12" orient="horz" pos="879" userDrawn="1">
          <p15:clr>
            <a:srgbClr val="F26B43"/>
          </p15:clr>
        </p15:guide>
        <p15:guide id="13" orient="horz" pos="8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.leitner@univie.ac.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schung.univie.ac.at/en/" TargetMode="External"/><Relationship Id="rId4" Type="http://schemas.openxmlformats.org/officeDocument/2006/relationships/hyperlink" Target="http://forschung.univie.ac.at/en/contac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jektservice-mathematik.univie.ac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8" b="22146"/>
          <a:stretch/>
        </p:blipFill>
        <p:spPr>
          <a:xfrm>
            <a:off x="0" y="2718000"/>
            <a:ext cx="12204000" cy="4140000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Postdoctoral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– FWF Erwin </a:t>
            </a:r>
            <a:r>
              <a:rPr lang="de-DE" dirty="0" err="1" smtClean="0"/>
              <a:t>Schrödinger</a:t>
            </a:r>
            <a:r>
              <a:rPr lang="de-DE" dirty="0" smtClean="0"/>
              <a:t> (I)</a:t>
            </a:r>
            <a:endParaRPr lang="de-AT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Harald Schwab &amp; Barbara Leitner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207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7987" y="2108719"/>
            <a:ext cx="11264609" cy="3841232"/>
          </a:xfrm>
        </p:spPr>
        <p:txBody>
          <a:bodyPr/>
          <a:lstStyle/>
          <a:p>
            <a:pPr lvl="1" indent="0">
              <a:buNone/>
            </a:pPr>
            <a:r>
              <a:rPr lang="de-DE" sz="2300" b="1" dirty="0" smtClean="0"/>
              <a:t>Erwin </a:t>
            </a:r>
            <a:r>
              <a:rPr lang="de-DE" sz="2300" b="1" dirty="0" err="1" smtClean="0"/>
              <a:t>Schrödinger</a:t>
            </a:r>
            <a:r>
              <a:rPr lang="de-DE" sz="2300" b="1" dirty="0" smtClean="0"/>
              <a:t> </a:t>
            </a:r>
            <a:r>
              <a:rPr lang="de-DE" sz="2300" b="1" dirty="0" err="1" smtClean="0"/>
              <a:t>programme</a:t>
            </a:r>
            <a:r>
              <a:rPr lang="de-DE" sz="2300" b="1" dirty="0" smtClean="0"/>
              <a:t> (1):</a:t>
            </a:r>
          </a:p>
          <a:p>
            <a:pPr lvl="1" indent="0">
              <a:buNone/>
            </a:pPr>
            <a:endParaRPr lang="de-DE" sz="2300" b="1" dirty="0" smtClean="0"/>
          </a:p>
          <a:p>
            <a:pPr lvl="1"/>
            <a:r>
              <a:rPr lang="en-US" dirty="0"/>
              <a:t>Outgoing fellowship for young, </a:t>
            </a:r>
            <a:r>
              <a:rPr lang="en-US" dirty="0" smtClean="0"/>
              <a:t>highly </a:t>
            </a:r>
            <a:r>
              <a:rPr lang="en-US" dirty="0"/>
              <a:t>qualified post-docs of any </a:t>
            </a:r>
            <a:r>
              <a:rPr lang="en-US" dirty="0" smtClean="0"/>
              <a:t>discipline</a:t>
            </a:r>
          </a:p>
          <a:p>
            <a:pPr lvl="1"/>
            <a:r>
              <a:rPr lang="en-US" dirty="0" smtClean="0"/>
              <a:t>Non-profit-oriented scientific research</a:t>
            </a:r>
          </a:p>
          <a:p>
            <a:pPr lvl="1"/>
            <a:r>
              <a:rPr lang="en-US" dirty="0" smtClean="0"/>
              <a:t>Justified stay abroad (where?, why?, how long? etc.)</a:t>
            </a:r>
            <a:endParaRPr lang="en-US" dirty="0"/>
          </a:p>
          <a:p>
            <a:pPr lvl="1"/>
            <a:r>
              <a:rPr lang="en-US" dirty="0"/>
              <a:t>10 – 24 months </a:t>
            </a:r>
            <a:r>
              <a:rPr lang="en-US" dirty="0" smtClean="0"/>
              <a:t>plus return phase - optionally paid by FWF for 6 </a:t>
            </a:r>
            <a:r>
              <a:rPr lang="en-US" dirty="0"/>
              <a:t>– 12 months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deadlines; applications are accepted continuously</a:t>
            </a:r>
          </a:p>
          <a:p>
            <a:pPr lvl="1"/>
            <a:r>
              <a:rPr lang="en-US" dirty="0"/>
              <a:t>Approval rate </a:t>
            </a:r>
            <a:r>
              <a:rPr lang="en-US" dirty="0" smtClean="0"/>
              <a:t>2017: </a:t>
            </a:r>
            <a:r>
              <a:rPr lang="en-US" dirty="0"/>
              <a:t>~ </a:t>
            </a:r>
            <a:r>
              <a:rPr lang="en-US" dirty="0" smtClean="0"/>
              <a:t>35-37%</a:t>
            </a:r>
            <a:endParaRPr lang="en-US" dirty="0"/>
          </a:p>
          <a:p>
            <a:pPr lvl="1" indent="0">
              <a:buNone/>
            </a:pPr>
            <a:endParaRPr lang="de-DE" dirty="0"/>
          </a:p>
          <a:p>
            <a:pPr marL="0" indent="0">
              <a:buClr>
                <a:srgbClr val="0070C0"/>
              </a:buClr>
              <a:buNone/>
            </a:pPr>
            <a:endParaRPr lang="en-US" sz="12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220186"/>
            <a:ext cx="8532813" cy="820064"/>
          </a:xfrm>
        </p:spPr>
        <p:txBody>
          <a:bodyPr anchor="t"/>
          <a:lstStyle/>
          <a:p>
            <a:r>
              <a:rPr lang="de-DE" dirty="0" smtClean="0"/>
              <a:t>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46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7987" y="2108719"/>
            <a:ext cx="11264609" cy="3841232"/>
          </a:xfrm>
        </p:spPr>
        <p:txBody>
          <a:bodyPr/>
          <a:lstStyle/>
          <a:p>
            <a:pPr lvl="1" indent="0">
              <a:buNone/>
            </a:pPr>
            <a:r>
              <a:rPr lang="de-DE" sz="2300" b="1" dirty="0" smtClean="0"/>
              <a:t>Erwin </a:t>
            </a:r>
            <a:r>
              <a:rPr lang="de-DE" sz="2300" b="1" dirty="0" err="1" smtClean="0"/>
              <a:t>Schrödinger</a:t>
            </a:r>
            <a:r>
              <a:rPr lang="de-DE" sz="2300" b="1" dirty="0" smtClean="0"/>
              <a:t> </a:t>
            </a:r>
            <a:r>
              <a:rPr lang="de-DE" sz="2300" b="1" dirty="0" err="1" smtClean="0"/>
              <a:t>programme</a:t>
            </a:r>
            <a:r>
              <a:rPr lang="de-DE" sz="2300" b="1" dirty="0" smtClean="0"/>
              <a:t> (2):</a:t>
            </a:r>
          </a:p>
          <a:p>
            <a:pPr lvl="1" indent="0">
              <a:buNone/>
            </a:pPr>
            <a:endParaRPr lang="de-DE" dirty="0"/>
          </a:p>
          <a:p>
            <a:pPr lvl="1">
              <a:buClr>
                <a:srgbClr val="0063A6"/>
              </a:buClr>
            </a:pPr>
            <a:r>
              <a:rPr lang="en-US" dirty="0"/>
              <a:t>Completed doctoral studies</a:t>
            </a:r>
          </a:p>
          <a:p>
            <a:pPr lvl="1">
              <a:buClr>
                <a:srgbClr val="0063A6"/>
              </a:buClr>
            </a:pPr>
            <a:r>
              <a:rPr lang="en-US" dirty="0"/>
              <a:t>International scientific publications (corresponding to your career to date but minimum 2 international, </a:t>
            </a:r>
            <a:r>
              <a:rPr lang="en-US" dirty="0" smtClean="0"/>
              <a:t>peer-reviewed </a:t>
            </a:r>
            <a:r>
              <a:rPr lang="en-US" dirty="0"/>
              <a:t>publications in the last 5 </a:t>
            </a:r>
            <a:r>
              <a:rPr lang="en-US" dirty="0" smtClean="0"/>
              <a:t>years); majority in English</a:t>
            </a:r>
            <a:endParaRPr lang="en-US" dirty="0"/>
          </a:p>
          <a:p>
            <a:pPr lvl="1">
              <a:buClr>
                <a:srgbClr val="0063A6"/>
              </a:buClr>
            </a:pPr>
            <a:r>
              <a:rPr lang="en-US" dirty="0"/>
              <a:t>Invitation from the foreign research institution </a:t>
            </a:r>
            <a:r>
              <a:rPr lang="en-US" dirty="0" smtClean="0"/>
              <a:t>(incl. waiver of overhead, bench-fees etc.)</a:t>
            </a:r>
            <a:endParaRPr lang="en-US" dirty="0"/>
          </a:p>
          <a:p>
            <a:pPr lvl="1">
              <a:buClr>
                <a:srgbClr val="0063A6"/>
              </a:buClr>
            </a:pPr>
            <a:r>
              <a:rPr lang="en-US" dirty="0"/>
              <a:t>In case of a return phase: confirmation of the Austrian research institution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2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220186"/>
            <a:ext cx="8532813" cy="820064"/>
          </a:xfrm>
        </p:spPr>
        <p:txBody>
          <a:bodyPr anchor="t"/>
          <a:lstStyle/>
          <a:p>
            <a:r>
              <a:rPr lang="de-DE" dirty="0" smtClean="0"/>
              <a:t>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7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7987" y="2108719"/>
            <a:ext cx="5549060" cy="3841232"/>
          </a:xfrm>
        </p:spPr>
        <p:txBody>
          <a:bodyPr/>
          <a:lstStyle/>
          <a:p>
            <a:pPr lvl="1" indent="0">
              <a:buNone/>
            </a:pPr>
            <a:r>
              <a:rPr lang="de-DE" sz="2300" b="1" dirty="0" smtClean="0"/>
              <a:t>Erwin </a:t>
            </a:r>
            <a:r>
              <a:rPr lang="de-DE" sz="2300" b="1" dirty="0" err="1" smtClean="0"/>
              <a:t>Schrödinger</a:t>
            </a:r>
            <a:r>
              <a:rPr lang="de-DE" sz="2300" b="1" dirty="0" smtClean="0"/>
              <a:t> </a:t>
            </a:r>
            <a:r>
              <a:rPr lang="de-DE" sz="2300" b="1" dirty="0" err="1" smtClean="0"/>
              <a:t>programme</a:t>
            </a:r>
            <a:r>
              <a:rPr lang="de-DE" sz="2300" b="1" dirty="0" smtClean="0"/>
              <a:t> (3):</a:t>
            </a:r>
          </a:p>
          <a:p>
            <a:pPr lvl="1"/>
            <a:r>
              <a:rPr lang="en-US" dirty="0" smtClean="0"/>
              <a:t>Salary depending </a:t>
            </a:r>
            <a:r>
              <a:rPr lang="en-US" dirty="0"/>
              <a:t>on the </a:t>
            </a:r>
            <a:r>
              <a:rPr lang="en-US" dirty="0" smtClean="0"/>
              <a:t>destination, tax free</a:t>
            </a:r>
          </a:p>
          <a:p>
            <a:pPr lvl="1"/>
            <a:r>
              <a:rPr lang="en-US" dirty="0" smtClean="0"/>
              <a:t>Additional costs for travel, conference visits</a:t>
            </a:r>
          </a:p>
          <a:p>
            <a:pPr lvl="1"/>
            <a:r>
              <a:rPr lang="en-US" dirty="0" smtClean="0"/>
              <a:t>Lump sums for accompanying children/partners</a:t>
            </a:r>
          </a:p>
          <a:p>
            <a:pPr lvl="1"/>
            <a:r>
              <a:rPr lang="en-US" dirty="0" smtClean="0"/>
              <a:t>senior </a:t>
            </a:r>
            <a:r>
              <a:rPr lang="en-US" dirty="0"/>
              <a:t>post-doc salary for the return phase </a:t>
            </a:r>
            <a:r>
              <a:rPr lang="en-US" dirty="0" smtClean="0"/>
              <a:t>72.630 € </a:t>
            </a:r>
            <a:r>
              <a:rPr lang="en-US" dirty="0"/>
              <a:t>+ 12.000 € lump sum for project specific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Remuneration of Austrian pension insurance  (voluntary)</a:t>
            </a:r>
          </a:p>
          <a:p>
            <a:pPr lvl="1"/>
            <a:endParaRPr lang="en-US" dirty="0"/>
          </a:p>
          <a:p>
            <a:pPr lvl="1" indent="0">
              <a:buNone/>
            </a:pPr>
            <a:endParaRPr lang="de-DE" dirty="0"/>
          </a:p>
          <a:p>
            <a:pPr marL="0" indent="0">
              <a:buClr>
                <a:srgbClr val="0070C0"/>
              </a:buClr>
              <a:buNone/>
            </a:pPr>
            <a:endParaRPr lang="en-US" sz="12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220186"/>
            <a:ext cx="8532813" cy="820064"/>
          </a:xfrm>
        </p:spPr>
        <p:txBody>
          <a:bodyPr anchor="t"/>
          <a:lstStyle/>
          <a:p>
            <a:r>
              <a:rPr lang="de-DE" dirty="0" smtClean="0"/>
              <a:t>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8196" r="559"/>
          <a:stretch/>
        </p:blipFill>
        <p:spPr>
          <a:xfrm>
            <a:off x="6501566" y="97898"/>
            <a:ext cx="4962573" cy="60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3368" y="2152250"/>
            <a:ext cx="11300645" cy="3673475"/>
          </a:xfrm>
        </p:spPr>
        <p:txBody>
          <a:bodyPr/>
          <a:lstStyle/>
          <a:p>
            <a:pPr lvl="1" indent="0">
              <a:buNone/>
            </a:pPr>
            <a:r>
              <a:rPr lang="de-DE" sz="2300" b="1" dirty="0" smtClean="0"/>
              <a:t>Research Services </a:t>
            </a:r>
            <a:r>
              <a:rPr lang="de-DE" sz="2300" b="1" dirty="0" err="1" smtClean="0"/>
              <a:t>and</a:t>
            </a:r>
            <a:r>
              <a:rPr lang="de-DE" sz="2300" b="1" dirty="0" smtClean="0"/>
              <a:t> Career Development</a:t>
            </a:r>
          </a:p>
          <a:p>
            <a:pPr marL="704850" lvl="1" indent="-342900"/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! </a:t>
            </a:r>
          </a:p>
          <a:p>
            <a:pPr marL="882650" lvl="2" indent="-342900"/>
            <a:r>
              <a:rPr lang="de-DE" sz="2200" dirty="0"/>
              <a:t>Barbara Leitner</a:t>
            </a:r>
            <a:r>
              <a:rPr lang="de-DE" sz="2200" dirty="0" smtClean="0"/>
              <a:t>, </a:t>
            </a:r>
            <a:r>
              <a:rPr lang="de-DE" sz="2200" dirty="0"/>
              <a:t>Nati</a:t>
            </a:r>
            <a:r>
              <a:rPr lang="de-DE" sz="2200" dirty="0" smtClean="0"/>
              <a:t>onal </a:t>
            </a:r>
            <a:r>
              <a:rPr lang="de-DE" sz="2200" dirty="0" err="1" smtClean="0"/>
              <a:t>Funding</a:t>
            </a:r>
            <a:r>
              <a:rPr lang="de-DE" sz="2200" dirty="0" smtClean="0"/>
              <a:t>: </a:t>
            </a:r>
            <a:r>
              <a:rPr lang="de-DE" sz="2200" dirty="0" smtClean="0">
                <a:hlinkClick r:id="rId3"/>
              </a:rPr>
              <a:t>b.leitner@univie.ac.at</a:t>
            </a:r>
            <a:endParaRPr lang="de-DE" sz="2200" dirty="0" smtClean="0"/>
          </a:p>
          <a:p>
            <a:pPr lvl="2" indent="0">
              <a:buNone/>
            </a:pPr>
            <a:r>
              <a:rPr lang="de-DE" sz="2200" dirty="0" smtClean="0"/>
              <a:t>	</a:t>
            </a:r>
            <a:r>
              <a:rPr lang="de-DE" sz="2200" dirty="0" smtClean="0">
                <a:hlinkClick r:id="rId4"/>
              </a:rPr>
              <a:t>http</a:t>
            </a:r>
            <a:r>
              <a:rPr lang="de-DE" sz="2200" dirty="0">
                <a:hlinkClick r:id="rId4"/>
              </a:rPr>
              <a:t>://forschung.univie.ac.at/en/contact</a:t>
            </a:r>
            <a:r>
              <a:rPr lang="de-DE" sz="2200" dirty="0" smtClean="0">
                <a:hlinkClick r:id="rId4"/>
              </a:rPr>
              <a:t>/</a:t>
            </a:r>
            <a:endParaRPr lang="de-DE" sz="2200" dirty="0" smtClean="0"/>
          </a:p>
          <a:p>
            <a:pPr lvl="2" indent="0">
              <a:buNone/>
            </a:pPr>
            <a:endParaRPr lang="de-DE" sz="2100" dirty="0" smtClean="0"/>
          </a:p>
          <a:p>
            <a:pPr marL="704850" lvl="1" indent="-342900"/>
            <a:r>
              <a:rPr lang="de-DE" dirty="0" smtClean="0"/>
              <a:t>Check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website</a:t>
            </a:r>
            <a:r>
              <a:rPr lang="de-DE" dirty="0" smtClean="0"/>
              <a:t> for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</a:t>
            </a:r>
            <a:r>
              <a:rPr lang="de-DE" dirty="0" err="1" smtClean="0"/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(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winter</a:t>
            </a:r>
            <a:r>
              <a:rPr lang="de-DE" dirty="0" smtClean="0"/>
              <a:t> </a:t>
            </a:r>
            <a:r>
              <a:rPr lang="de-DE" dirty="0" err="1" smtClean="0"/>
              <a:t>semester</a:t>
            </a:r>
            <a:r>
              <a:rPr lang="de-DE" dirty="0" smtClean="0"/>
              <a:t>): </a:t>
            </a:r>
            <a:r>
              <a:rPr lang="de-DE" sz="2200" dirty="0" smtClean="0">
                <a:hlinkClick r:id="rId5"/>
              </a:rPr>
              <a:t>https</a:t>
            </a:r>
            <a:r>
              <a:rPr lang="de-DE" sz="2200" dirty="0">
                <a:hlinkClick r:id="rId5"/>
              </a:rPr>
              <a:t>://forschung.univie.ac.at/en</a:t>
            </a:r>
            <a:r>
              <a:rPr lang="de-DE" sz="2200" dirty="0" smtClean="0">
                <a:hlinkClick r:id="rId5"/>
              </a:rPr>
              <a:t>/</a:t>
            </a:r>
            <a:endParaRPr lang="de-DE" sz="2200" dirty="0" smtClean="0"/>
          </a:p>
          <a:p>
            <a:pPr lvl="2" indent="0">
              <a:buNone/>
            </a:pPr>
            <a:endParaRPr lang="de-DE" sz="2100" dirty="0"/>
          </a:p>
          <a:p>
            <a:pPr lvl="1" indent="0">
              <a:buNone/>
            </a:pPr>
            <a:endParaRPr lang="de-DE" sz="2300" b="1" dirty="0" smtClean="0"/>
          </a:p>
          <a:p>
            <a:pPr marL="704850" lvl="1" indent="-342900"/>
            <a:endParaRPr lang="de-DE" sz="2300" b="1" dirty="0"/>
          </a:p>
          <a:p>
            <a:pPr lvl="1" indent="0">
              <a:buNone/>
            </a:pPr>
            <a:r>
              <a:rPr lang="de-DE" sz="2300" b="1" dirty="0" smtClean="0"/>
              <a:t> </a:t>
            </a:r>
          </a:p>
          <a:p>
            <a:pPr lvl="1" indent="0">
              <a:buNone/>
            </a:pP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227491"/>
            <a:ext cx="8532813" cy="500431"/>
          </a:xfrm>
        </p:spPr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information</a:t>
            </a:r>
            <a:r>
              <a:rPr lang="de-DE" dirty="0" smtClean="0"/>
              <a:t> on all </a:t>
            </a:r>
            <a:r>
              <a:rPr lang="de-DE" dirty="0" err="1" smtClean="0"/>
              <a:t>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8" b="22146"/>
          <a:stretch/>
        </p:blipFill>
        <p:spPr>
          <a:xfrm>
            <a:off x="0" y="2718000"/>
            <a:ext cx="12204000" cy="4140000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Postdoctoral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– FWF Erwin </a:t>
            </a:r>
            <a:r>
              <a:rPr lang="de-DE" dirty="0" err="1" smtClean="0"/>
              <a:t>Schrödinger</a:t>
            </a:r>
            <a:r>
              <a:rPr lang="de-DE" dirty="0" smtClean="0"/>
              <a:t> (II)</a:t>
            </a:r>
            <a:endParaRPr lang="de-AT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Barbara Leitner &amp; Harald </a:t>
            </a:r>
            <a:r>
              <a:rPr lang="de-DE" dirty="0"/>
              <a:t>Schwab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24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1181100"/>
            <a:ext cx="11376024" cy="4031549"/>
          </a:xfrm>
        </p:spPr>
        <p:txBody>
          <a:bodyPr anchor="ctr"/>
          <a:lstStyle/>
          <a:p>
            <a:pPr algn="ctr"/>
            <a:r>
              <a:rPr lang="de-AT" sz="4800" dirty="0" err="1" smtClean="0"/>
              <a:t>Proposal</a:t>
            </a:r>
            <a:r>
              <a:rPr lang="de-AT" sz="4800" dirty="0" smtClean="0"/>
              <a:t> Writing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7820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 smtClean="0"/>
              <a:t>projekt</a:t>
            </a:r>
            <a:r>
              <a:rPr lang="en-US" b="1" dirty="0" smtClean="0"/>
              <a:t>SERVICE-</a:t>
            </a:r>
            <a:r>
              <a:rPr lang="en-US" b="1" dirty="0" err="1" smtClean="0"/>
              <a:t>Mathematik</a:t>
            </a:r>
            <a:endParaRPr lang="en-GB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07989" y="2015053"/>
            <a:ext cx="11376024" cy="3844872"/>
            <a:chOff x="407989" y="1373940"/>
            <a:chExt cx="11376024" cy="3844872"/>
          </a:xfrm>
        </p:grpSpPr>
        <p:sp>
          <p:nvSpPr>
            <p:cNvPr id="7" name="Rechteck 6"/>
            <p:cNvSpPr/>
            <p:nvPr/>
          </p:nvSpPr>
          <p:spPr>
            <a:xfrm>
              <a:off x="407989" y="1912882"/>
              <a:ext cx="11376024" cy="1016962"/>
            </a:xfrm>
            <a:prstGeom prst="rect">
              <a:avLst/>
            </a:prstGeom>
            <a:solidFill>
              <a:srgbClr val="B60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accent3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07989" y="3704808"/>
              <a:ext cx="11376024" cy="1016962"/>
            </a:xfrm>
            <a:prstGeom prst="rect">
              <a:avLst/>
            </a:prstGeom>
            <a:solidFill>
              <a:srgbClr val="B60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accent3"/>
                </a:solidFill>
              </a:endParaRPr>
            </a:p>
          </p:txBody>
        </p:sp>
        <p:sp>
          <p:nvSpPr>
            <p:cNvPr id="12" name="180-Grad-Pfeil 11"/>
            <p:cNvSpPr/>
            <p:nvPr/>
          </p:nvSpPr>
          <p:spPr>
            <a:xfrm>
              <a:off x="1818290" y="1373940"/>
              <a:ext cx="1019503" cy="1260475"/>
            </a:xfrm>
            <a:prstGeom prst="uturnArrow">
              <a:avLst>
                <a:gd name="adj1" fmla="val 25000"/>
                <a:gd name="adj2" fmla="val 25000"/>
                <a:gd name="adj3" fmla="val 37371"/>
                <a:gd name="adj4" fmla="val 43750"/>
                <a:gd name="adj5" fmla="val 7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127989" y="2358896"/>
              <a:ext cx="2046135" cy="86448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chemeClr val="tx1"/>
                  </a:solidFill>
                  <a:latin typeface="+mj-lt"/>
                </a:rPr>
                <a:t>Schrödinger</a:t>
              </a:r>
              <a:endParaRPr lang="de-DE" b="1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139614" y="3423936"/>
              <a:ext cx="2046135" cy="86448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  <a:latin typeface="+mj-lt"/>
                </a:rPr>
                <a:t>Meitner</a:t>
              </a:r>
            </a:p>
          </p:txBody>
        </p:sp>
        <p:sp>
          <p:nvSpPr>
            <p:cNvPr id="14" name="Pfeil nach unten 13"/>
            <p:cNvSpPr/>
            <p:nvPr/>
          </p:nvSpPr>
          <p:spPr>
            <a:xfrm rot="10800000">
              <a:off x="1898808" y="4320883"/>
              <a:ext cx="504496" cy="89792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570136" y="2212870"/>
              <a:ext cx="2046135" cy="8644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chemeClr val="tx1"/>
                  </a:solidFill>
                  <a:latin typeface="+mj-lt"/>
                </a:rPr>
                <a:t>Firnberg</a:t>
              </a:r>
              <a:endParaRPr lang="de-DE" b="1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2801006" y="3020387"/>
              <a:ext cx="6589987" cy="633741"/>
            </a:xfrm>
            <a:prstGeom prst="rightArrow">
              <a:avLst>
                <a:gd name="adj1" fmla="val 50000"/>
                <a:gd name="adj2" fmla="val 8416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951012" y="2212870"/>
              <a:ext cx="2046135" cy="8644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  <a:latin typeface="+mj-lt"/>
                </a:rPr>
                <a:t>Richter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5362903" y="2901601"/>
              <a:ext cx="2046135" cy="86448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  <a:latin typeface="+mj-lt"/>
                </a:rPr>
                <a:t>Stand </a:t>
              </a:r>
              <a:r>
                <a:rPr lang="de-DE" b="1" dirty="0" err="1" smtClean="0">
                  <a:solidFill>
                    <a:schemeClr val="tx1"/>
                  </a:solidFill>
                  <a:latin typeface="+mj-lt"/>
                </a:rPr>
                <a:t>Alone</a:t>
              </a:r>
              <a:endParaRPr lang="de-DE" b="1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9390992" y="2871854"/>
              <a:ext cx="2046135" cy="86448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1"/>
                  </a:solidFill>
                  <a:latin typeface="+mj-lt"/>
                </a:rPr>
                <a:t>START</a:t>
              </a:r>
            </a:p>
          </p:txBody>
        </p:sp>
      </p:grpSp>
      <p:sp>
        <p:nvSpPr>
          <p:cNvPr id="20" name="Titel 5"/>
          <p:cNvSpPr>
            <a:spLocks noGrp="1"/>
          </p:cNvSpPr>
          <p:nvPr>
            <p:ph type="title"/>
          </p:nvPr>
        </p:nvSpPr>
        <p:spPr>
          <a:xfrm>
            <a:off x="407987" y="1332186"/>
            <a:ext cx="8532813" cy="820064"/>
          </a:xfrm>
        </p:spPr>
        <p:txBody>
          <a:bodyPr anchor="t"/>
          <a:lstStyle/>
          <a:p>
            <a:r>
              <a:rPr lang="en-GB" dirty="0" smtClean="0"/>
              <a:t>Funding strategy of FWF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9630412" y="2216807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chemeClr val="accent1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research in Austria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70" y="1234145"/>
            <a:ext cx="5456410" cy="4911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" y="1234145"/>
            <a:ext cx="6032949" cy="46865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13" name="Gerader Verbinder 12"/>
          <p:cNvCxnSpPr/>
          <p:nvPr/>
        </p:nvCxnSpPr>
        <p:spPr>
          <a:xfrm>
            <a:off x="6096000" y="1234145"/>
            <a:ext cx="0" cy="4931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238501" y="514868"/>
            <a:ext cx="534149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FWF - GUIDELINES</a:t>
            </a:r>
            <a:endParaRPr lang="de-DE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3052" y="1828801"/>
            <a:ext cx="11587928" cy="3032760"/>
            <a:chOff x="63052" y="1828801"/>
            <a:chExt cx="11587928" cy="3032760"/>
          </a:xfrm>
        </p:grpSpPr>
        <p:sp>
          <p:nvSpPr>
            <p:cNvPr id="15" name="Rechteck 14"/>
            <p:cNvSpPr/>
            <p:nvPr/>
          </p:nvSpPr>
          <p:spPr>
            <a:xfrm>
              <a:off x="63052" y="2354580"/>
              <a:ext cx="5956748" cy="2407919"/>
            </a:xfrm>
            <a:prstGeom prst="rect">
              <a:avLst/>
            </a:prstGeom>
            <a:solidFill>
              <a:srgbClr val="FFFF00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6194571" y="1828801"/>
              <a:ext cx="5456409" cy="3032760"/>
            </a:xfrm>
            <a:prstGeom prst="rect">
              <a:avLst/>
            </a:prstGeom>
            <a:solidFill>
              <a:srgbClr val="FFFF00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7326091" y="864813"/>
            <a:ext cx="248399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 START Programme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12473" y="864813"/>
            <a:ext cx="28575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Schrödinger</a:t>
            </a:r>
            <a:r>
              <a:rPr lang="de-DE" b="1" dirty="0" smtClean="0">
                <a:solidFill>
                  <a:schemeClr val="bg1"/>
                </a:solidFill>
              </a:rPr>
              <a:t> Programme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Wolkenförmige Legende 53"/>
          <p:cNvSpPr/>
          <p:nvPr/>
        </p:nvSpPr>
        <p:spPr>
          <a:xfrm>
            <a:off x="4899660" y="5234996"/>
            <a:ext cx="2072640" cy="844323"/>
          </a:xfrm>
          <a:prstGeom prst="cloudCallout">
            <a:avLst>
              <a:gd name="adj1" fmla="val -45108"/>
              <a:gd name="adj2" fmla="val 19438"/>
            </a:avLst>
          </a:prstGeom>
          <a:solidFill>
            <a:srgbClr val="11897A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4400" b="1" dirty="0" smtClean="0">
              <a:solidFill>
                <a:srgbClr val="FFDC6D"/>
              </a:solidFill>
              <a:latin typeface="+mj-lt"/>
            </a:endParaRPr>
          </a:p>
        </p:txBody>
      </p:sp>
      <p:sp>
        <p:nvSpPr>
          <p:cNvPr id="7" name="Wolkenförmige Legende 6"/>
          <p:cNvSpPr/>
          <p:nvPr/>
        </p:nvSpPr>
        <p:spPr>
          <a:xfrm>
            <a:off x="2275114" y="479652"/>
            <a:ext cx="7467600" cy="1688646"/>
          </a:xfrm>
          <a:prstGeom prst="cloudCallout">
            <a:avLst>
              <a:gd name="adj1" fmla="val -34681"/>
              <a:gd name="adj2" fmla="val 12218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4400" b="1" dirty="0" smtClean="0">
                <a:solidFill>
                  <a:srgbClr val="FFDC6D"/>
                </a:solidFill>
                <a:latin typeface="+mj-lt"/>
              </a:rPr>
              <a:t>OVERARCHING AIM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483950" y="1322787"/>
            <a:ext cx="699407" cy="723765"/>
            <a:chOff x="4082143" y="2895600"/>
            <a:chExt cx="1080000" cy="1080000"/>
          </a:xfrm>
        </p:grpSpPr>
        <p:sp>
          <p:nvSpPr>
            <p:cNvPr id="8" name="Akkord 7"/>
            <p:cNvSpPr/>
            <p:nvPr/>
          </p:nvSpPr>
          <p:spPr>
            <a:xfrm>
              <a:off x="4082143" y="2895600"/>
              <a:ext cx="1080000" cy="1080000"/>
            </a:xfrm>
            <a:prstGeom prst="chord">
              <a:avLst>
                <a:gd name="adj1" fmla="val 17312299"/>
                <a:gd name="adj2" fmla="val 4236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" name="Akkord 1"/>
            <p:cNvSpPr/>
            <p:nvPr/>
          </p:nvSpPr>
          <p:spPr>
            <a:xfrm>
              <a:off x="4082143" y="2895600"/>
              <a:ext cx="1080000" cy="1080000"/>
            </a:xfrm>
            <a:prstGeom prst="chord">
              <a:avLst>
                <a:gd name="adj1" fmla="val 6585650"/>
                <a:gd name="adj2" fmla="val 1499751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4453890" y="2926080"/>
              <a:ext cx="327660" cy="10172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3026949" y="1821180"/>
            <a:ext cx="5617756" cy="1139043"/>
            <a:chOff x="3026949" y="1821180"/>
            <a:chExt cx="5617756" cy="1139043"/>
          </a:xfrm>
        </p:grpSpPr>
        <p:sp>
          <p:nvSpPr>
            <p:cNvPr id="19" name="Akkord 18"/>
            <p:cNvSpPr/>
            <p:nvPr/>
          </p:nvSpPr>
          <p:spPr>
            <a:xfrm>
              <a:off x="7945298" y="2214845"/>
              <a:ext cx="699407" cy="723765"/>
            </a:xfrm>
            <a:prstGeom prst="chord">
              <a:avLst>
                <a:gd name="adj1" fmla="val 17312299"/>
                <a:gd name="adj2" fmla="val 423655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Akkord 11"/>
            <p:cNvSpPr/>
            <p:nvPr/>
          </p:nvSpPr>
          <p:spPr>
            <a:xfrm>
              <a:off x="3026949" y="2236458"/>
              <a:ext cx="699407" cy="723765"/>
            </a:xfrm>
            <a:prstGeom prst="chord">
              <a:avLst>
                <a:gd name="adj1" fmla="val 6585650"/>
                <a:gd name="adj2" fmla="val 1499751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5726866" y="2257478"/>
              <a:ext cx="212192" cy="6817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 flipH="1">
              <a:off x="3376652" y="1821180"/>
              <a:ext cx="2016000" cy="360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6286499" y="1821180"/>
              <a:ext cx="2016000" cy="3600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5830789" y="2046552"/>
              <a:ext cx="0" cy="16829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en 82"/>
          <p:cNvGrpSpPr/>
          <p:nvPr/>
        </p:nvGrpSpPr>
        <p:grpSpPr>
          <a:xfrm>
            <a:off x="2354580" y="2428137"/>
            <a:ext cx="6981409" cy="318873"/>
            <a:chOff x="2354580" y="2428137"/>
            <a:chExt cx="6981409" cy="318873"/>
          </a:xfrm>
        </p:grpSpPr>
        <p:sp>
          <p:nvSpPr>
            <p:cNvPr id="30" name="Abgerundetes Rechteck 29"/>
            <p:cNvSpPr/>
            <p:nvPr/>
          </p:nvSpPr>
          <p:spPr>
            <a:xfrm>
              <a:off x="2354580" y="2446020"/>
              <a:ext cx="1706880" cy="297180"/>
            </a:xfrm>
            <a:prstGeom prst="roundRect">
              <a:avLst>
                <a:gd name="adj" fmla="val 50000"/>
              </a:avLst>
            </a:prstGeom>
            <a:solidFill>
              <a:srgbClr val="0063A6">
                <a:alpha val="74902"/>
              </a:srgbClr>
            </a:solidFill>
            <a:ln>
              <a:solidFill>
                <a:srgbClr val="006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 smtClean="0">
                  <a:solidFill>
                    <a:schemeClr val="bg1"/>
                  </a:solidFill>
                  <a:latin typeface="+mj-lt"/>
                </a:rPr>
                <a:t>Objective</a:t>
              </a:r>
              <a:endParaRPr lang="de-AT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4977349" y="2449830"/>
              <a:ext cx="1706880" cy="297180"/>
            </a:xfrm>
            <a:prstGeom prst="roundRect">
              <a:avLst>
                <a:gd name="adj" fmla="val 50000"/>
              </a:avLst>
            </a:prstGeom>
            <a:solidFill>
              <a:srgbClr val="0063A6">
                <a:alpha val="74902"/>
              </a:srgbClr>
            </a:solidFill>
            <a:ln>
              <a:solidFill>
                <a:srgbClr val="006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 smtClean="0">
                  <a:solidFill>
                    <a:schemeClr val="bg1"/>
                  </a:solidFill>
                  <a:latin typeface="+mj-lt"/>
                </a:rPr>
                <a:t>Objective</a:t>
              </a:r>
              <a:endParaRPr lang="de-AT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7629109" y="2428137"/>
              <a:ext cx="1706880" cy="297180"/>
            </a:xfrm>
            <a:prstGeom prst="roundRect">
              <a:avLst>
                <a:gd name="adj" fmla="val 50000"/>
              </a:avLst>
            </a:prstGeom>
            <a:solidFill>
              <a:srgbClr val="0063A6">
                <a:alpha val="74902"/>
              </a:srgbClr>
            </a:solidFill>
            <a:ln>
              <a:solidFill>
                <a:srgbClr val="006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 smtClean="0">
                  <a:solidFill>
                    <a:schemeClr val="bg1"/>
                  </a:solidFill>
                  <a:latin typeface="+mj-lt"/>
                </a:rPr>
                <a:t>Objective</a:t>
              </a:r>
              <a:endParaRPr lang="de-AT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354580" y="2960222"/>
            <a:ext cx="6973789" cy="1558438"/>
            <a:chOff x="2354580" y="2960222"/>
            <a:chExt cx="6973789" cy="1558438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3200400" y="2960222"/>
              <a:ext cx="5274529" cy="1188000"/>
              <a:chOff x="3200400" y="2960222"/>
              <a:chExt cx="5274529" cy="1188000"/>
            </a:xfrm>
          </p:grpSpPr>
          <p:cxnSp>
            <p:nvCxnSpPr>
              <p:cNvPr id="34" name="Gerade Verbindung mit Pfeil 33"/>
              <p:cNvCxnSpPr/>
              <p:nvPr/>
            </p:nvCxnSpPr>
            <p:spPr>
              <a:xfrm>
                <a:off x="3200400" y="2960222"/>
                <a:ext cx="0" cy="11880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/>
              <p:nvPr/>
            </p:nvCxnSpPr>
            <p:spPr>
              <a:xfrm>
                <a:off x="5837665" y="2960222"/>
                <a:ext cx="0" cy="11880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mit Pfeil 35"/>
              <p:cNvCxnSpPr/>
              <p:nvPr/>
            </p:nvCxnSpPr>
            <p:spPr>
              <a:xfrm>
                <a:off x="8474929" y="2960222"/>
                <a:ext cx="0" cy="11880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bgerundetes Rechteck 37"/>
            <p:cNvSpPr/>
            <p:nvPr/>
          </p:nvSpPr>
          <p:spPr>
            <a:xfrm>
              <a:off x="2354580" y="4221480"/>
              <a:ext cx="1706880" cy="2971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alpha val="74902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  <a:latin typeface="+mj-lt"/>
                </a:rPr>
                <a:t>Outcome</a:t>
              </a:r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977349" y="4221480"/>
              <a:ext cx="1706880" cy="2971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alpha val="74902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  <a:latin typeface="+mj-lt"/>
                </a:rPr>
                <a:t>Outcome</a:t>
              </a:r>
            </a:p>
          </p:txBody>
        </p:sp>
        <p:sp>
          <p:nvSpPr>
            <p:cNvPr id="40" name="Abgerundetes Rechteck 39"/>
            <p:cNvSpPr/>
            <p:nvPr/>
          </p:nvSpPr>
          <p:spPr>
            <a:xfrm>
              <a:off x="7621489" y="4221480"/>
              <a:ext cx="1706880" cy="29718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alpha val="74902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  <a:latin typeface="+mj-lt"/>
                </a:rPr>
                <a:t>Outcome</a:t>
              </a:r>
            </a:p>
          </p:txBody>
        </p:sp>
      </p:grpSp>
      <p:sp>
        <p:nvSpPr>
          <p:cNvPr id="37" name="Abgerundetes Rechteck 36"/>
          <p:cNvSpPr/>
          <p:nvPr/>
        </p:nvSpPr>
        <p:spPr>
          <a:xfrm>
            <a:off x="2354579" y="3199588"/>
            <a:ext cx="6981409" cy="297180"/>
          </a:xfrm>
          <a:prstGeom prst="roundRect">
            <a:avLst>
              <a:gd name="adj" fmla="val 50000"/>
            </a:avLst>
          </a:prstGeom>
          <a:solidFill>
            <a:srgbClr val="A6360F">
              <a:alpha val="80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de-AT" dirty="0" smtClean="0">
                <a:solidFill>
                  <a:schemeClr val="bg1"/>
                </a:solidFill>
                <a:latin typeface="+mj-lt"/>
              </a:rPr>
              <a:t>          Research       Design </a:t>
            </a:r>
          </a:p>
        </p:txBody>
      </p:sp>
      <p:grpSp>
        <p:nvGrpSpPr>
          <p:cNvPr id="87" name="Gruppieren 86"/>
          <p:cNvGrpSpPr/>
          <p:nvPr/>
        </p:nvGrpSpPr>
        <p:grpSpPr>
          <a:xfrm>
            <a:off x="3376652" y="4617720"/>
            <a:ext cx="4925847" cy="979752"/>
            <a:chOff x="3376652" y="4617720"/>
            <a:chExt cx="4925847" cy="979752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5481085" y="4873707"/>
              <a:ext cx="699407" cy="723765"/>
              <a:chOff x="4082143" y="2895600"/>
              <a:chExt cx="1080000" cy="1080000"/>
            </a:xfrm>
            <a:solidFill>
              <a:schemeClr val="accent6"/>
            </a:solidFill>
          </p:grpSpPr>
          <p:sp>
            <p:nvSpPr>
              <p:cNvPr id="48" name="Akkord 47"/>
              <p:cNvSpPr/>
              <p:nvPr/>
            </p:nvSpPr>
            <p:spPr>
              <a:xfrm>
                <a:off x="4082143" y="2895600"/>
                <a:ext cx="1080000" cy="1080000"/>
              </a:xfrm>
              <a:prstGeom prst="chord">
                <a:avLst>
                  <a:gd name="adj1" fmla="val 17312299"/>
                  <a:gd name="adj2" fmla="val 4236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Akkord 48"/>
              <p:cNvSpPr/>
              <p:nvPr/>
            </p:nvSpPr>
            <p:spPr>
              <a:xfrm>
                <a:off x="4082143" y="2895600"/>
                <a:ext cx="1080000" cy="1080000"/>
              </a:xfrm>
              <a:prstGeom prst="chord">
                <a:avLst>
                  <a:gd name="adj1" fmla="val 6585650"/>
                  <a:gd name="adj2" fmla="val 1499751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4453890" y="2926080"/>
                <a:ext cx="327660" cy="10172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" name="Gerade Verbindung mit Pfeil 50"/>
            <p:cNvCxnSpPr/>
            <p:nvPr/>
          </p:nvCxnSpPr>
          <p:spPr>
            <a:xfrm>
              <a:off x="3376652" y="4617720"/>
              <a:ext cx="2016000" cy="3600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 flipH="1">
              <a:off x="6286499" y="4617720"/>
              <a:ext cx="2016000" cy="3600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>
              <a:off x="5820304" y="4617720"/>
              <a:ext cx="0" cy="16829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/>
          <p:cNvGrpSpPr/>
          <p:nvPr/>
        </p:nvGrpSpPr>
        <p:grpSpPr>
          <a:xfrm>
            <a:off x="9488766" y="479652"/>
            <a:ext cx="2476960" cy="5362208"/>
            <a:chOff x="9488766" y="479652"/>
            <a:chExt cx="2476960" cy="5362208"/>
          </a:xfrm>
        </p:grpSpPr>
        <p:sp>
          <p:nvSpPr>
            <p:cNvPr id="56" name="Trapezoid 55"/>
            <p:cNvSpPr/>
            <p:nvPr/>
          </p:nvSpPr>
          <p:spPr>
            <a:xfrm rot="10800000">
              <a:off x="9509760" y="947816"/>
              <a:ext cx="2423160" cy="1309662"/>
            </a:xfrm>
            <a:prstGeom prst="trapezoid">
              <a:avLst>
                <a:gd name="adj" fmla="val 517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Rechteck 56"/>
            <p:cNvSpPr/>
            <p:nvPr/>
          </p:nvSpPr>
          <p:spPr>
            <a:xfrm>
              <a:off x="10190871" y="2333512"/>
              <a:ext cx="1060938" cy="1009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0191457" y="3423758"/>
              <a:ext cx="1060938" cy="1009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>
              <a:off x="9509760" y="4532198"/>
              <a:ext cx="2423160" cy="1309662"/>
            </a:xfrm>
            <a:prstGeom prst="trapezoid">
              <a:avLst>
                <a:gd name="adj" fmla="val 517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281668" y="1311516"/>
              <a:ext cx="879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err="1">
                  <a:solidFill>
                    <a:schemeClr val="bg1"/>
                  </a:solidFill>
                </a:rPr>
                <a:t>general</a:t>
              </a:r>
              <a:endParaRPr lang="de-A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10282254" y="249262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err="1" smtClean="0">
                  <a:solidFill>
                    <a:schemeClr val="bg1"/>
                  </a:solidFill>
                </a:rPr>
                <a:t>specific</a:t>
              </a:r>
              <a:endParaRPr lang="de-A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0282254" y="394459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err="1" smtClean="0">
                  <a:solidFill>
                    <a:schemeClr val="bg1"/>
                  </a:solidFill>
                </a:rPr>
                <a:t>specific</a:t>
              </a:r>
              <a:endParaRPr lang="de-A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0287575" y="5206527"/>
              <a:ext cx="879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err="1">
                  <a:solidFill>
                    <a:schemeClr val="bg1"/>
                  </a:solidFill>
                </a:rPr>
                <a:t>general</a:t>
              </a:r>
              <a:endParaRPr lang="de-AT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9488766" y="479652"/>
              <a:ext cx="2476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Hour Glass Model</a:t>
              </a:r>
              <a:endParaRPr lang="de-AT" sz="24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2354580" y="2594610"/>
            <a:ext cx="6127969" cy="1775460"/>
            <a:chOff x="2354580" y="2594610"/>
            <a:chExt cx="6127969" cy="1775460"/>
          </a:xfrm>
        </p:grpSpPr>
        <p:cxnSp>
          <p:nvCxnSpPr>
            <p:cNvPr id="69" name="Gekrümmte Verbindung 68"/>
            <p:cNvCxnSpPr>
              <a:stCxn id="38" idx="1"/>
              <a:endCxn id="30" idx="1"/>
            </p:cNvCxnSpPr>
            <p:nvPr/>
          </p:nvCxnSpPr>
          <p:spPr>
            <a:xfrm rot="10800000">
              <a:off x="2354580" y="2594610"/>
              <a:ext cx="12700" cy="1775460"/>
            </a:xfrm>
            <a:prstGeom prst="curvedConnector3">
              <a:avLst>
                <a:gd name="adj1" fmla="val 7920000"/>
              </a:avLst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krümmte Verbindung 70"/>
            <p:cNvCxnSpPr>
              <a:endCxn id="31" idx="1"/>
            </p:cNvCxnSpPr>
            <p:nvPr/>
          </p:nvCxnSpPr>
          <p:spPr>
            <a:xfrm rot="5400000" flipH="1" flipV="1">
              <a:off x="3437452" y="2681584"/>
              <a:ext cx="1623060" cy="1456733"/>
            </a:xfrm>
            <a:prstGeom prst="curvedConnector2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krümmte Verbindung 75"/>
            <p:cNvCxnSpPr>
              <a:stCxn id="38" idx="3"/>
              <a:endCxn id="30" idx="2"/>
            </p:cNvCxnSpPr>
            <p:nvPr/>
          </p:nvCxnSpPr>
          <p:spPr>
            <a:xfrm flipH="1" flipV="1">
              <a:off x="3208020" y="2743200"/>
              <a:ext cx="853440" cy="1626870"/>
            </a:xfrm>
            <a:prstGeom prst="curvedConnector4">
              <a:avLst>
                <a:gd name="adj1" fmla="val -26786"/>
                <a:gd name="adj2" fmla="val 54567"/>
              </a:avLst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krümmte Verbindung 78"/>
            <p:cNvCxnSpPr>
              <a:endCxn id="32" idx="2"/>
            </p:cNvCxnSpPr>
            <p:nvPr/>
          </p:nvCxnSpPr>
          <p:spPr>
            <a:xfrm flipV="1">
              <a:off x="4114800" y="2725317"/>
              <a:ext cx="4367749" cy="1644753"/>
            </a:xfrm>
            <a:prstGeom prst="curvedConnector2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85"/>
          <p:cNvGrpSpPr/>
          <p:nvPr/>
        </p:nvGrpSpPr>
        <p:grpSpPr>
          <a:xfrm>
            <a:off x="2918460" y="2967842"/>
            <a:ext cx="5865167" cy="1202428"/>
            <a:chOff x="2918460" y="2967842"/>
            <a:chExt cx="5865167" cy="1202428"/>
          </a:xfrm>
        </p:grpSpPr>
        <p:sp>
          <p:nvSpPr>
            <p:cNvPr id="45" name="Pfeil nach unten 44"/>
            <p:cNvSpPr/>
            <p:nvPr/>
          </p:nvSpPr>
          <p:spPr>
            <a:xfrm>
              <a:off x="5531884" y="2982270"/>
              <a:ext cx="602156" cy="1188000"/>
            </a:xfrm>
            <a:prstGeom prst="downArrow">
              <a:avLst/>
            </a:prstGeom>
            <a:solidFill>
              <a:srgbClr val="FFDC6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T</a:t>
              </a:r>
            </a:p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S</a:t>
              </a:r>
            </a:p>
            <a:p>
              <a:pPr algn="ctr"/>
              <a:r>
                <a:rPr lang="de-AT" b="1" dirty="0">
                  <a:solidFill>
                    <a:schemeClr val="tx1"/>
                  </a:solidFill>
                </a:rPr>
                <a:t>K</a:t>
              </a:r>
              <a:endParaRPr lang="de-AT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8181471" y="2967842"/>
              <a:ext cx="602156" cy="1188000"/>
            </a:xfrm>
            <a:prstGeom prst="downArrow">
              <a:avLst/>
            </a:prstGeom>
            <a:solidFill>
              <a:srgbClr val="FFDC6D">
                <a:alpha val="8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T</a:t>
              </a:r>
            </a:p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S</a:t>
              </a:r>
            </a:p>
            <a:p>
              <a:pPr algn="ctr"/>
              <a:r>
                <a:rPr lang="de-AT" b="1" dirty="0">
                  <a:solidFill>
                    <a:schemeClr val="tx1"/>
                  </a:solidFill>
                </a:rPr>
                <a:t>K</a:t>
              </a:r>
              <a:endParaRPr lang="de-AT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Pfeil nach unten 43"/>
            <p:cNvSpPr/>
            <p:nvPr/>
          </p:nvSpPr>
          <p:spPr>
            <a:xfrm>
              <a:off x="2918460" y="2967842"/>
              <a:ext cx="602156" cy="1188000"/>
            </a:xfrm>
            <a:prstGeom prst="downArrow">
              <a:avLst/>
            </a:prstGeom>
            <a:solidFill>
              <a:srgbClr val="FFDC6D">
                <a:alpha val="8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T</a:t>
              </a:r>
            </a:p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S</a:t>
              </a:r>
            </a:p>
            <a:p>
              <a:pPr algn="ctr"/>
              <a:r>
                <a:rPr lang="de-AT" b="1" dirty="0">
                  <a:solidFill>
                    <a:schemeClr val="tx1"/>
                  </a:solidFill>
                </a:rPr>
                <a:t>K</a:t>
              </a:r>
              <a:endParaRPr lang="de-AT" b="1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bgerundetes Rechteck 79"/>
          <p:cNvSpPr/>
          <p:nvPr/>
        </p:nvSpPr>
        <p:spPr>
          <a:xfrm>
            <a:off x="2583181" y="2001180"/>
            <a:ext cx="2026920" cy="30113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0" y="2009232"/>
            <a:ext cx="2026920" cy="30113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5265420" y="2001180"/>
            <a:ext cx="4800600" cy="30113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cxnSp>
        <p:nvCxnSpPr>
          <p:cNvPr id="77" name="Gerade Verbindung 76"/>
          <p:cNvCxnSpPr/>
          <p:nvPr/>
        </p:nvCxnSpPr>
        <p:spPr>
          <a:xfrm>
            <a:off x="102326" y="4382585"/>
            <a:ext cx="8279028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102324" y="2594610"/>
            <a:ext cx="828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02326" y="3634740"/>
            <a:ext cx="828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479652"/>
            <a:ext cx="7467600" cy="5599667"/>
            <a:chOff x="2252254" y="479652"/>
            <a:chExt cx="7467600" cy="5599667"/>
          </a:xfrm>
        </p:grpSpPr>
        <p:sp>
          <p:nvSpPr>
            <p:cNvPr id="54" name="Wolkenförmige Legende 53"/>
            <p:cNvSpPr/>
            <p:nvPr/>
          </p:nvSpPr>
          <p:spPr>
            <a:xfrm>
              <a:off x="4899660" y="5234996"/>
              <a:ext cx="2072640" cy="844323"/>
            </a:xfrm>
            <a:prstGeom prst="cloudCallout">
              <a:avLst>
                <a:gd name="adj1" fmla="val -45108"/>
                <a:gd name="adj2" fmla="val 19438"/>
              </a:avLst>
            </a:prstGeom>
            <a:solidFill>
              <a:srgbClr val="11897A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4400" b="1" dirty="0" smtClean="0">
                <a:solidFill>
                  <a:srgbClr val="FFDC6D"/>
                </a:solidFill>
                <a:latin typeface="+mj-lt"/>
              </a:endParaRPr>
            </a:p>
          </p:txBody>
        </p:sp>
        <p:sp>
          <p:nvSpPr>
            <p:cNvPr id="7" name="Wolkenförmige Legende 6"/>
            <p:cNvSpPr/>
            <p:nvPr/>
          </p:nvSpPr>
          <p:spPr>
            <a:xfrm>
              <a:off x="2252254" y="479652"/>
              <a:ext cx="7467600" cy="1688646"/>
            </a:xfrm>
            <a:prstGeom prst="cloudCallout">
              <a:avLst>
                <a:gd name="adj1" fmla="val -34681"/>
                <a:gd name="adj2" fmla="val 12218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4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4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4400" b="1" dirty="0" smtClean="0">
                  <a:solidFill>
                    <a:srgbClr val="FFDC6D"/>
                  </a:solidFill>
                  <a:latin typeface="+mj-lt"/>
                </a:rPr>
                <a:t>OVERARCHING AIM</a:t>
              </a: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5483950" y="1322787"/>
              <a:ext cx="699407" cy="723765"/>
              <a:chOff x="4082143" y="2895600"/>
              <a:chExt cx="1080000" cy="1080000"/>
            </a:xfrm>
          </p:grpSpPr>
          <p:sp>
            <p:nvSpPr>
              <p:cNvPr id="8" name="Akkord 7"/>
              <p:cNvSpPr/>
              <p:nvPr/>
            </p:nvSpPr>
            <p:spPr>
              <a:xfrm>
                <a:off x="4082143" y="2895600"/>
                <a:ext cx="1080000" cy="1080000"/>
              </a:xfrm>
              <a:prstGeom prst="chord">
                <a:avLst>
                  <a:gd name="adj1" fmla="val 17312299"/>
                  <a:gd name="adj2" fmla="val 423655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kkord 1"/>
              <p:cNvSpPr/>
              <p:nvPr/>
            </p:nvSpPr>
            <p:spPr>
              <a:xfrm>
                <a:off x="4082143" y="2895600"/>
                <a:ext cx="1080000" cy="1080000"/>
              </a:xfrm>
              <a:prstGeom prst="chord">
                <a:avLst>
                  <a:gd name="adj1" fmla="val 6585650"/>
                  <a:gd name="adj2" fmla="val 1499751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4453890" y="2926080"/>
                <a:ext cx="327660" cy="101727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uppieren 81"/>
            <p:cNvGrpSpPr/>
            <p:nvPr/>
          </p:nvGrpSpPr>
          <p:grpSpPr>
            <a:xfrm>
              <a:off x="3026949" y="1821180"/>
              <a:ext cx="5617756" cy="1139043"/>
              <a:chOff x="3026949" y="1821180"/>
              <a:chExt cx="5617756" cy="1139043"/>
            </a:xfrm>
          </p:grpSpPr>
          <p:sp>
            <p:nvSpPr>
              <p:cNvPr id="19" name="Akkord 18"/>
              <p:cNvSpPr/>
              <p:nvPr/>
            </p:nvSpPr>
            <p:spPr>
              <a:xfrm>
                <a:off x="7945298" y="2214845"/>
                <a:ext cx="699407" cy="723765"/>
              </a:xfrm>
              <a:prstGeom prst="chord">
                <a:avLst>
                  <a:gd name="adj1" fmla="val 17312299"/>
                  <a:gd name="adj2" fmla="val 423655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Akkord 11"/>
              <p:cNvSpPr/>
              <p:nvPr/>
            </p:nvSpPr>
            <p:spPr>
              <a:xfrm>
                <a:off x="3026949" y="2236458"/>
                <a:ext cx="699407" cy="723765"/>
              </a:xfrm>
              <a:prstGeom prst="chord">
                <a:avLst>
                  <a:gd name="adj1" fmla="val 6585650"/>
                  <a:gd name="adj2" fmla="val 1499751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5726866" y="2257478"/>
                <a:ext cx="212192" cy="68172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Gerade Verbindung mit Pfeil 22"/>
              <p:cNvCxnSpPr/>
              <p:nvPr/>
            </p:nvCxnSpPr>
            <p:spPr>
              <a:xfrm flipH="1">
                <a:off x="3376652" y="1821180"/>
                <a:ext cx="2016000" cy="3600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/>
              <p:cNvCxnSpPr/>
              <p:nvPr/>
            </p:nvCxnSpPr>
            <p:spPr>
              <a:xfrm>
                <a:off x="6286499" y="1821180"/>
                <a:ext cx="2016000" cy="3600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5830789" y="2046552"/>
                <a:ext cx="0" cy="16829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ieren 82"/>
            <p:cNvGrpSpPr/>
            <p:nvPr/>
          </p:nvGrpSpPr>
          <p:grpSpPr>
            <a:xfrm>
              <a:off x="2354580" y="2428137"/>
              <a:ext cx="6981409" cy="318873"/>
              <a:chOff x="2354580" y="2428137"/>
              <a:chExt cx="6981409" cy="318873"/>
            </a:xfrm>
          </p:grpSpPr>
          <p:sp>
            <p:nvSpPr>
              <p:cNvPr id="30" name="Abgerundetes Rechteck 29"/>
              <p:cNvSpPr/>
              <p:nvPr/>
            </p:nvSpPr>
            <p:spPr>
              <a:xfrm>
                <a:off x="2354580" y="2446020"/>
                <a:ext cx="1706880" cy="297180"/>
              </a:xfrm>
              <a:prstGeom prst="roundRect">
                <a:avLst>
                  <a:gd name="adj" fmla="val 50000"/>
                </a:avLst>
              </a:prstGeom>
              <a:solidFill>
                <a:srgbClr val="0063A6">
                  <a:alpha val="74902"/>
                </a:srgbClr>
              </a:solidFill>
              <a:ln>
                <a:solidFill>
                  <a:srgbClr val="006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err="1" smtClean="0">
                    <a:solidFill>
                      <a:schemeClr val="bg1"/>
                    </a:solidFill>
                    <a:latin typeface="+mj-lt"/>
                  </a:rPr>
                  <a:t>Objective</a:t>
                </a:r>
                <a:endParaRPr lang="de-AT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Abgerundetes Rechteck 30"/>
              <p:cNvSpPr/>
              <p:nvPr/>
            </p:nvSpPr>
            <p:spPr>
              <a:xfrm>
                <a:off x="4977349" y="2449830"/>
                <a:ext cx="1706880" cy="297180"/>
              </a:xfrm>
              <a:prstGeom prst="roundRect">
                <a:avLst>
                  <a:gd name="adj" fmla="val 50000"/>
                </a:avLst>
              </a:prstGeom>
              <a:solidFill>
                <a:srgbClr val="0063A6">
                  <a:alpha val="74902"/>
                </a:srgbClr>
              </a:solidFill>
              <a:ln>
                <a:solidFill>
                  <a:srgbClr val="006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err="1" smtClean="0">
                    <a:solidFill>
                      <a:schemeClr val="bg1"/>
                    </a:solidFill>
                    <a:latin typeface="+mj-lt"/>
                  </a:rPr>
                  <a:t>Objective</a:t>
                </a:r>
                <a:endParaRPr lang="de-AT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Abgerundetes Rechteck 31"/>
              <p:cNvSpPr/>
              <p:nvPr/>
            </p:nvSpPr>
            <p:spPr>
              <a:xfrm>
                <a:off x="7629109" y="2428137"/>
                <a:ext cx="1706880" cy="297180"/>
              </a:xfrm>
              <a:prstGeom prst="roundRect">
                <a:avLst>
                  <a:gd name="adj" fmla="val 50000"/>
                </a:avLst>
              </a:prstGeom>
              <a:solidFill>
                <a:srgbClr val="0063A6">
                  <a:alpha val="74902"/>
                </a:srgbClr>
              </a:solidFill>
              <a:ln>
                <a:solidFill>
                  <a:srgbClr val="006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err="1" smtClean="0">
                    <a:solidFill>
                      <a:schemeClr val="bg1"/>
                    </a:solidFill>
                    <a:latin typeface="+mj-lt"/>
                  </a:rPr>
                  <a:t>Objective</a:t>
                </a:r>
                <a:endParaRPr lang="de-AT" dirty="0" smtClean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85" name="Gruppieren 84"/>
            <p:cNvGrpSpPr/>
            <p:nvPr/>
          </p:nvGrpSpPr>
          <p:grpSpPr>
            <a:xfrm>
              <a:off x="2354580" y="2960222"/>
              <a:ext cx="6973789" cy="1558438"/>
              <a:chOff x="2354580" y="2960222"/>
              <a:chExt cx="6973789" cy="1558438"/>
            </a:xfrm>
          </p:grpSpPr>
          <p:grpSp>
            <p:nvGrpSpPr>
              <p:cNvPr id="84" name="Gruppieren 83"/>
              <p:cNvGrpSpPr/>
              <p:nvPr/>
            </p:nvGrpSpPr>
            <p:grpSpPr>
              <a:xfrm>
                <a:off x="3200400" y="2960222"/>
                <a:ext cx="5274529" cy="1188000"/>
                <a:chOff x="3200400" y="2960222"/>
                <a:chExt cx="5274529" cy="1188000"/>
              </a:xfrm>
            </p:grpSpPr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3200400" y="2960222"/>
                  <a:ext cx="0" cy="118800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/>
                <p:cNvCxnSpPr/>
                <p:nvPr/>
              </p:nvCxnSpPr>
              <p:spPr>
                <a:xfrm>
                  <a:off x="5837665" y="2960222"/>
                  <a:ext cx="0" cy="118800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mit Pfeil 35"/>
                <p:cNvCxnSpPr/>
                <p:nvPr/>
              </p:nvCxnSpPr>
              <p:spPr>
                <a:xfrm>
                  <a:off x="8474929" y="2960222"/>
                  <a:ext cx="0" cy="1188000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Abgerundetes Rechteck 37"/>
              <p:cNvSpPr/>
              <p:nvPr/>
            </p:nvSpPr>
            <p:spPr>
              <a:xfrm>
                <a:off x="2354580" y="4221480"/>
                <a:ext cx="1706880" cy="29718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74902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bg1"/>
                    </a:solidFill>
                    <a:latin typeface="+mj-lt"/>
                  </a:rPr>
                  <a:t>Outcome</a:t>
                </a:r>
              </a:p>
            </p:txBody>
          </p:sp>
          <p:sp>
            <p:nvSpPr>
              <p:cNvPr id="39" name="Abgerundetes Rechteck 38"/>
              <p:cNvSpPr/>
              <p:nvPr/>
            </p:nvSpPr>
            <p:spPr>
              <a:xfrm>
                <a:off x="4977349" y="4221480"/>
                <a:ext cx="1706880" cy="29718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74902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bg1"/>
                    </a:solidFill>
                    <a:latin typeface="+mj-lt"/>
                  </a:rPr>
                  <a:t>Outcome</a:t>
                </a:r>
              </a:p>
            </p:txBody>
          </p:sp>
          <p:sp>
            <p:nvSpPr>
              <p:cNvPr id="40" name="Abgerundetes Rechteck 39"/>
              <p:cNvSpPr/>
              <p:nvPr/>
            </p:nvSpPr>
            <p:spPr>
              <a:xfrm>
                <a:off x="7621489" y="4221480"/>
                <a:ext cx="1706880" cy="29718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74902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bg1"/>
                    </a:solidFill>
                    <a:latin typeface="+mj-lt"/>
                  </a:rPr>
                  <a:t>Outcome</a:t>
                </a:r>
              </a:p>
            </p:txBody>
          </p:sp>
        </p:grpSp>
        <p:sp>
          <p:nvSpPr>
            <p:cNvPr id="37" name="Abgerundetes Rechteck 36"/>
            <p:cNvSpPr/>
            <p:nvPr/>
          </p:nvSpPr>
          <p:spPr>
            <a:xfrm>
              <a:off x="2354579" y="3199588"/>
              <a:ext cx="6981409" cy="297180"/>
            </a:xfrm>
            <a:prstGeom prst="roundRect">
              <a:avLst>
                <a:gd name="adj" fmla="val 50000"/>
              </a:avLst>
            </a:prstGeom>
            <a:solidFill>
              <a:srgbClr val="A6360F">
                <a:alpha val="80000"/>
              </a:srgb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/>
              <a:r>
                <a:rPr lang="de-AT" dirty="0" smtClean="0">
                  <a:solidFill>
                    <a:schemeClr val="bg1"/>
                  </a:solidFill>
                  <a:latin typeface="+mj-lt"/>
                </a:rPr>
                <a:t>         Research         Design</a:t>
              </a:r>
            </a:p>
          </p:txBody>
        </p:sp>
        <p:grpSp>
          <p:nvGrpSpPr>
            <p:cNvPr id="87" name="Gruppieren 86"/>
            <p:cNvGrpSpPr/>
            <p:nvPr/>
          </p:nvGrpSpPr>
          <p:grpSpPr>
            <a:xfrm>
              <a:off x="3376652" y="4617720"/>
              <a:ext cx="4925847" cy="979752"/>
              <a:chOff x="3376652" y="4617720"/>
              <a:chExt cx="4925847" cy="979752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5481085" y="4873707"/>
                <a:ext cx="699407" cy="723765"/>
                <a:chOff x="4082143" y="2895600"/>
                <a:chExt cx="1080000" cy="1080000"/>
              </a:xfrm>
              <a:solidFill>
                <a:schemeClr val="accent6"/>
              </a:solidFill>
            </p:grpSpPr>
            <p:sp>
              <p:nvSpPr>
                <p:cNvPr id="48" name="Akkord 47"/>
                <p:cNvSpPr/>
                <p:nvPr/>
              </p:nvSpPr>
              <p:spPr>
                <a:xfrm>
                  <a:off x="4082143" y="2895600"/>
                  <a:ext cx="1080000" cy="1080000"/>
                </a:xfrm>
                <a:prstGeom prst="chord">
                  <a:avLst>
                    <a:gd name="adj1" fmla="val 17312299"/>
                    <a:gd name="adj2" fmla="val 423655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Akkord 48"/>
                <p:cNvSpPr/>
                <p:nvPr/>
              </p:nvSpPr>
              <p:spPr>
                <a:xfrm>
                  <a:off x="4082143" y="2895600"/>
                  <a:ext cx="1080000" cy="1080000"/>
                </a:xfrm>
                <a:prstGeom prst="chord">
                  <a:avLst>
                    <a:gd name="adj1" fmla="val 6585650"/>
                    <a:gd name="adj2" fmla="val 1499751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4453890" y="2926080"/>
                  <a:ext cx="327660" cy="10172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1" name="Gerade Verbindung mit Pfeil 50"/>
              <p:cNvCxnSpPr/>
              <p:nvPr/>
            </p:nvCxnSpPr>
            <p:spPr>
              <a:xfrm>
                <a:off x="3376652" y="4617720"/>
                <a:ext cx="2016000" cy="360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 flipH="1">
                <a:off x="6286499" y="4617720"/>
                <a:ext cx="2016000" cy="360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/>
              <p:cNvCxnSpPr/>
              <p:nvPr/>
            </p:nvCxnSpPr>
            <p:spPr>
              <a:xfrm>
                <a:off x="5820304" y="4617720"/>
                <a:ext cx="0" cy="168293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uppieren 85"/>
            <p:cNvGrpSpPr/>
            <p:nvPr/>
          </p:nvGrpSpPr>
          <p:grpSpPr>
            <a:xfrm>
              <a:off x="2918460" y="2967842"/>
              <a:ext cx="5865167" cy="1202428"/>
              <a:chOff x="2918460" y="2967842"/>
              <a:chExt cx="5865167" cy="1202428"/>
            </a:xfrm>
          </p:grpSpPr>
          <p:sp>
            <p:nvSpPr>
              <p:cNvPr id="45" name="Pfeil nach unten 44"/>
              <p:cNvSpPr/>
              <p:nvPr/>
            </p:nvSpPr>
            <p:spPr>
              <a:xfrm>
                <a:off x="5531884" y="2982270"/>
                <a:ext cx="602156" cy="1188000"/>
              </a:xfrm>
              <a:prstGeom prst="downArrow">
                <a:avLst/>
              </a:prstGeom>
              <a:solidFill>
                <a:srgbClr val="FFDC6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T</a:t>
                </a:r>
              </a:p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de-AT" b="1" dirty="0">
                    <a:solidFill>
                      <a:schemeClr val="tx1"/>
                    </a:solidFill>
                  </a:rPr>
                  <a:t>K</a:t>
                </a:r>
                <a:endParaRPr lang="de-AT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feil nach unten 45"/>
              <p:cNvSpPr/>
              <p:nvPr/>
            </p:nvSpPr>
            <p:spPr>
              <a:xfrm>
                <a:off x="8181471" y="2967842"/>
                <a:ext cx="602156" cy="1188000"/>
              </a:xfrm>
              <a:prstGeom prst="downArrow">
                <a:avLst/>
              </a:prstGeom>
              <a:solidFill>
                <a:srgbClr val="FFDC6D">
                  <a:alpha val="8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T</a:t>
                </a:r>
              </a:p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de-AT" b="1" dirty="0">
                    <a:solidFill>
                      <a:schemeClr val="tx1"/>
                    </a:solidFill>
                  </a:rPr>
                  <a:t>K</a:t>
                </a:r>
                <a:endParaRPr lang="de-AT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feil nach unten 43"/>
              <p:cNvSpPr/>
              <p:nvPr/>
            </p:nvSpPr>
            <p:spPr>
              <a:xfrm>
                <a:off x="2918460" y="2967842"/>
                <a:ext cx="602156" cy="1188000"/>
              </a:xfrm>
              <a:prstGeom prst="downArrow">
                <a:avLst/>
              </a:prstGeom>
              <a:solidFill>
                <a:srgbClr val="FFDC6D">
                  <a:alpha val="85098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T</a:t>
                </a:r>
              </a:p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A</a:t>
                </a:r>
              </a:p>
              <a:p>
                <a:pPr algn="ctr"/>
                <a:r>
                  <a:rPr lang="de-AT" b="1" dirty="0" smtClean="0">
                    <a:solidFill>
                      <a:schemeClr val="tx1"/>
                    </a:solidFill>
                  </a:rPr>
                  <a:t>S</a:t>
                </a:r>
              </a:p>
              <a:p>
                <a:pPr algn="ctr"/>
                <a:r>
                  <a:rPr lang="de-AT" b="1" dirty="0">
                    <a:solidFill>
                      <a:schemeClr val="tx1"/>
                    </a:solidFill>
                  </a:rPr>
                  <a:t>K</a:t>
                </a:r>
                <a:endParaRPr lang="de-AT" b="1" dirty="0" smtClean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Gerade Verbindung 41"/>
          <p:cNvCxnSpPr/>
          <p:nvPr/>
        </p:nvCxnSpPr>
        <p:spPr>
          <a:xfrm>
            <a:off x="102326" y="1637199"/>
            <a:ext cx="8280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486369" y="139594"/>
            <a:ext cx="376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Aims</a:t>
            </a:r>
            <a:r>
              <a:rPr lang="de-AT" dirty="0" smtClean="0"/>
              <a:t> (</a:t>
            </a:r>
            <a:r>
              <a:rPr lang="de-AT" dirty="0" err="1" smtClean="0"/>
              <a:t>hypotheses</a:t>
            </a:r>
            <a:r>
              <a:rPr lang="de-AT" dirty="0" smtClean="0"/>
              <a:t>,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8722589" y="439115"/>
            <a:ext cx="346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Relevance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international </a:t>
            </a:r>
            <a:r>
              <a:rPr lang="de-AT" dirty="0" err="1" smtClean="0"/>
              <a:t>research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8722589" y="738636"/>
            <a:ext cx="295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Break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ground</a:t>
            </a:r>
            <a:r>
              <a:rPr lang="de-AT" dirty="0" smtClean="0"/>
              <a:t> in </a:t>
            </a:r>
            <a:r>
              <a:rPr lang="de-AT" dirty="0" err="1" smtClean="0"/>
              <a:t>research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8722589" y="1038157"/>
            <a:ext cx="19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Innovative </a:t>
            </a:r>
            <a:r>
              <a:rPr lang="de-AT" dirty="0" err="1" smtClean="0"/>
              <a:t>aspects</a:t>
            </a:r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8722589" y="1337678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Importance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expected</a:t>
            </a:r>
            <a:r>
              <a:rPr lang="de-AT" dirty="0" smtClean="0"/>
              <a:t> </a:t>
            </a:r>
            <a:r>
              <a:rPr lang="de-AT" dirty="0" err="1" smtClean="0"/>
              <a:t>results</a:t>
            </a:r>
            <a:endParaRPr lang="de-AT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8486369" y="1637199"/>
            <a:ext cx="99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Methods</a:t>
            </a:r>
            <a:endParaRPr lang="de-AT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8486369" y="193672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Work plan</a:t>
            </a:r>
            <a:endParaRPr lang="de-AT" dirty="0"/>
          </a:p>
        </p:txBody>
      </p:sp>
      <p:sp>
        <p:nvSpPr>
          <p:cNvPr id="22" name="Textfeld 21"/>
          <p:cNvSpPr txBox="1"/>
          <p:nvPr/>
        </p:nvSpPr>
        <p:spPr>
          <a:xfrm>
            <a:off x="8486369" y="2236241"/>
            <a:ext cx="152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Dissemination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8486369" y="2535762"/>
            <a:ext cx="144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Cooperations</a:t>
            </a:r>
            <a:endParaRPr lang="de-AT" dirty="0"/>
          </a:p>
        </p:txBody>
      </p:sp>
      <p:cxnSp>
        <p:nvCxnSpPr>
          <p:cNvPr id="66" name="Gerade Verbindung 65"/>
          <p:cNvCxnSpPr/>
          <p:nvPr/>
        </p:nvCxnSpPr>
        <p:spPr>
          <a:xfrm>
            <a:off x="182880" y="5394960"/>
            <a:ext cx="8199446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4911943" y="5012481"/>
            <a:ext cx="346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chemeClr val="accent3"/>
                </a:solidFill>
              </a:rPr>
              <a:t>Relevance</a:t>
            </a:r>
            <a:r>
              <a:rPr lang="de-AT" dirty="0">
                <a:solidFill>
                  <a:schemeClr val="accent3"/>
                </a:solidFill>
              </a:rPr>
              <a:t> </a:t>
            </a:r>
            <a:r>
              <a:rPr lang="de-AT" dirty="0" err="1">
                <a:solidFill>
                  <a:schemeClr val="accent3"/>
                </a:solidFill>
              </a:rPr>
              <a:t>to</a:t>
            </a:r>
            <a:r>
              <a:rPr lang="de-AT" dirty="0">
                <a:solidFill>
                  <a:schemeClr val="accent3"/>
                </a:solidFill>
              </a:rPr>
              <a:t> international </a:t>
            </a:r>
            <a:r>
              <a:rPr lang="de-AT" dirty="0" err="1" smtClean="0">
                <a:solidFill>
                  <a:schemeClr val="accent3"/>
                </a:solidFill>
              </a:rPr>
              <a:t>research</a:t>
            </a:r>
            <a:endParaRPr lang="de-AT" dirty="0">
              <a:solidFill>
                <a:schemeClr val="accent3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170410" y="5391193"/>
            <a:ext cx="295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3"/>
                </a:solidFill>
              </a:rPr>
              <a:t>Break </a:t>
            </a:r>
            <a:r>
              <a:rPr lang="de-AT" dirty="0" err="1">
                <a:solidFill>
                  <a:schemeClr val="accent3"/>
                </a:solidFill>
              </a:rPr>
              <a:t>new</a:t>
            </a:r>
            <a:r>
              <a:rPr lang="de-AT" dirty="0">
                <a:solidFill>
                  <a:schemeClr val="accent3"/>
                </a:solidFill>
              </a:rPr>
              <a:t> </a:t>
            </a:r>
            <a:r>
              <a:rPr lang="de-AT" dirty="0" err="1">
                <a:solidFill>
                  <a:schemeClr val="accent3"/>
                </a:solidFill>
              </a:rPr>
              <a:t>ground</a:t>
            </a:r>
            <a:r>
              <a:rPr lang="de-AT" dirty="0">
                <a:solidFill>
                  <a:schemeClr val="accent3"/>
                </a:solidFill>
              </a:rPr>
              <a:t> in </a:t>
            </a:r>
            <a:r>
              <a:rPr lang="de-AT" dirty="0" err="1" smtClean="0">
                <a:solidFill>
                  <a:schemeClr val="accent3"/>
                </a:solidFill>
              </a:rPr>
              <a:t>research</a:t>
            </a:r>
            <a:endParaRPr lang="de-AT" dirty="0">
              <a:solidFill>
                <a:schemeClr val="accent3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577448" y="3625334"/>
            <a:ext cx="19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3"/>
                </a:solidFill>
              </a:rPr>
              <a:t>Innovative </a:t>
            </a:r>
            <a:r>
              <a:rPr lang="de-AT" dirty="0" err="1" smtClean="0">
                <a:solidFill>
                  <a:schemeClr val="accent3"/>
                </a:solidFill>
              </a:rPr>
              <a:t>aspects</a:t>
            </a:r>
            <a:endParaRPr lang="de-AT" dirty="0">
              <a:solidFill>
                <a:schemeClr val="accent3"/>
              </a:solidFill>
            </a:endParaRPr>
          </a:p>
        </p:txBody>
      </p:sp>
      <p:grpSp>
        <p:nvGrpSpPr>
          <p:cNvPr id="91" name="Gruppieren 90"/>
          <p:cNvGrpSpPr/>
          <p:nvPr/>
        </p:nvGrpSpPr>
        <p:grpSpPr>
          <a:xfrm>
            <a:off x="10428729" y="3055620"/>
            <a:ext cx="1107676" cy="646331"/>
            <a:chOff x="10428729" y="3055620"/>
            <a:chExt cx="1107676" cy="646331"/>
          </a:xfrm>
        </p:grpSpPr>
        <p:sp>
          <p:nvSpPr>
            <p:cNvPr id="90" name="Abgerundetes Rechteck 89"/>
            <p:cNvSpPr/>
            <p:nvPr/>
          </p:nvSpPr>
          <p:spPr>
            <a:xfrm>
              <a:off x="10428729" y="3055620"/>
              <a:ext cx="1107676" cy="646331"/>
            </a:xfrm>
            <a:prstGeom prst="roundRect">
              <a:avLst>
                <a:gd name="adj" fmla="val 2491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10428729" y="3055620"/>
              <a:ext cx="11076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 smtClean="0"/>
                <a:t>Work</a:t>
              </a:r>
            </a:p>
            <a:p>
              <a:pPr algn="ctr"/>
              <a:r>
                <a:rPr lang="de-AT" b="1" dirty="0" err="1" smtClean="0"/>
                <a:t>packages</a:t>
              </a:r>
              <a:endParaRPr lang="de-AT" b="1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363772" y="106896"/>
            <a:ext cx="220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Project </a:t>
            </a:r>
            <a:r>
              <a:rPr lang="de-DE" sz="2000" b="1" dirty="0" err="1" smtClean="0">
                <a:solidFill>
                  <a:schemeClr val="accent1"/>
                </a:solidFill>
              </a:rPr>
              <a:t>description</a:t>
            </a:r>
            <a:r>
              <a:rPr lang="de-DE" sz="2000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58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2.22222E-6 L -0.58307 0.16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80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167E-6 7.40741E-7 L -0.0832 0.23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16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-2.22222E-6 L -0.30677 0.120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7.40741E-7 L -0.2819 0.1277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638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7.40741E-7 L -0.16901 0.175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875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5833E-6 -7.40741E-7 L -0.02695 0.5620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7.40741E-7 L -0.12005 0.2650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1324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2.22222E-6 L -0.00951 0.1298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481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9" grpId="0" animBg="1"/>
      <p:bldP spid="78" grpId="0" animBg="1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20" grpId="0"/>
      <p:bldP spid="20" grpId="1"/>
      <p:bldP spid="20" grpId="2"/>
      <p:bldP spid="21" grpId="0"/>
      <p:bldP spid="21" grpId="1"/>
      <p:bldP spid="22" grpId="0"/>
      <p:bldP spid="22" grpId="1"/>
      <p:bldP spid="22" grpId="2"/>
      <p:bldP spid="24" grpId="0"/>
      <p:bldP spid="24" grpId="1"/>
      <p:bldP spid="24" grpId="2"/>
      <p:bldP spid="67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Postdoc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a </a:t>
            </a:r>
            <a:r>
              <a:rPr lang="de-DE" b="1" dirty="0" err="1" smtClean="0"/>
              <a:t>career</a:t>
            </a:r>
            <a:r>
              <a:rPr lang="de-DE" b="1" dirty="0" smtClean="0"/>
              <a:t> </a:t>
            </a:r>
          </a:p>
          <a:p>
            <a:r>
              <a:rPr lang="de-DE" b="1" dirty="0" err="1" smtClean="0"/>
              <a:t>External</a:t>
            </a:r>
            <a:r>
              <a:rPr lang="de-DE" b="1" dirty="0" smtClean="0"/>
              <a:t> </a:t>
            </a:r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r>
              <a:rPr lang="de-DE" b="1" dirty="0" err="1" smtClean="0"/>
              <a:t>organisations</a:t>
            </a:r>
            <a:r>
              <a:rPr lang="de-DE" b="1" dirty="0" smtClean="0"/>
              <a:t> - </a:t>
            </a:r>
            <a:r>
              <a:rPr lang="de-DE" b="1" dirty="0" err="1" smtClean="0"/>
              <a:t>overview</a:t>
            </a:r>
            <a:endParaRPr lang="de-DE" b="1" dirty="0" smtClean="0"/>
          </a:p>
          <a:p>
            <a:r>
              <a:rPr lang="de-DE" b="1" dirty="0" smtClean="0"/>
              <a:t>Most relevant national </a:t>
            </a:r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r>
              <a:rPr lang="de-DE" b="1" dirty="0" err="1" smtClean="0"/>
              <a:t>programmes</a:t>
            </a:r>
            <a:endParaRPr lang="de-DE" b="1" dirty="0"/>
          </a:p>
          <a:p>
            <a:r>
              <a:rPr lang="de-DE" b="1" dirty="0" smtClean="0"/>
              <a:t>Erwin </a:t>
            </a:r>
            <a:r>
              <a:rPr lang="de-DE" b="1" dirty="0" err="1" smtClean="0"/>
              <a:t>Schrödinger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b="1" dirty="0" smtClean="0"/>
              <a:t> - </a:t>
            </a:r>
            <a:r>
              <a:rPr lang="de-DE" b="1" dirty="0" err="1" smtClean="0"/>
              <a:t>overview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 smtClean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0234875" cy="820064"/>
          </a:xfrm>
        </p:spPr>
        <p:txBody>
          <a:bodyPr anchor="t"/>
          <a:lstStyle/>
          <a:p>
            <a:r>
              <a:rPr lang="de-DE" dirty="0" err="1" smtClean="0"/>
              <a:t>Postdoctoral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- Agenda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4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>
          <a:xfrm>
            <a:off x="660400" y="1790960"/>
            <a:ext cx="2139950" cy="2463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Abgerundetes Rechteck 6"/>
          <p:cNvSpPr/>
          <p:nvPr/>
        </p:nvSpPr>
        <p:spPr>
          <a:xfrm>
            <a:off x="884502" y="2002040"/>
            <a:ext cx="1706880" cy="297180"/>
          </a:xfrm>
          <a:prstGeom prst="roundRect">
            <a:avLst>
              <a:gd name="adj" fmla="val 50000"/>
            </a:avLst>
          </a:prstGeom>
          <a:solidFill>
            <a:srgbClr val="0063A6">
              <a:alpha val="74902"/>
            </a:srgbClr>
          </a:solidFill>
          <a:ln>
            <a:solidFill>
              <a:srgbClr val="006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+mj-lt"/>
              </a:rPr>
              <a:t>Objective</a:t>
            </a:r>
            <a:endParaRPr lang="de-AT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884502" y="2439101"/>
            <a:ext cx="1706880" cy="297180"/>
          </a:xfrm>
          <a:prstGeom prst="roundRect">
            <a:avLst>
              <a:gd name="adj" fmla="val 50000"/>
            </a:avLst>
          </a:prstGeom>
          <a:solidFill>
            <a:srgbClr val="A6360F">
              <a:alpha val="74902"/>
            </a:srgbClr>
          </a:solidFill>
          <a:ln>
            <a:solidFill>
              <a:srgbClr val="A636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+mj-lt"/>
              </a:rPr>
              <a:t>Method</a:t>
            </a:r>
            <a:endParaRPr lang="de-AT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884502" y="2876162"/>
            <a:ext cx="1706880" cy="297180"/>
          </a:xfrm>
          <a:prstGeom prst="roundRect">
            <a:avLst>
              <a:gd name="adj" fmla="val 50000"/>
            </a:avLst>
          </a:prstGeom>
          <a:solidFill>
            <a:schemeClr val="accent4">
              <a:alpha val="74902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+mj-lt"/>
              </a:rPr>
              <a:t>Cooperations</a:t>
            </a:r>
            <a:endParaRPr lang="de-AT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884502" y="3313223"/>
            <a:ext cx="1706880" cy="297180"/>
          </a:xfrm>
          <a:prstGeom prst="roundRect">
            <a:avLst>
              <a:gd name="adj" fmla="val 50000"/>
            </a:avLst>
          </a:prstGeom>
          <a:solidFill>
            <a:schemeClr val="accent6">
              <a:alpha val="74902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  <a:latin typeface="+mj-lt"/>
              </a:rPr>
              <a:t>Outcome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84502" y="3750285"/>
            <a:ext cx="1706880" cy="297180"/>
          </a:xfrm>
          <a:prstGeom prst="roundRect">
            <a:avLst>
              <a:gd name="adj" fmla="val 50000"/>
            </a:avLst>
          </a:prstGeom>
          <a:solidFill>
            <a:schemeClr val="accent3">
              <a:alpha val="74902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  <a:latin typeface="+mj-lt"/>
              </a:rPr>
              <a:t>Dissemination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44326" y="1447028"/>
            <a:ext cx="157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accent1"/>
                </a:solidFill>
                <a:latin typeface="+mj-lt"/>
              </a:rPr>
              <a:t>Work </a:t>
            </a:r>
            <a:r>
              <a:rPr lang="de-AT" dirty="0" err="1" smtClean="0">
                <a:solidFill>
                  <a:schemeClr val="accent1"/>
                </a:solidFill>
                <a:latin typeface="+mj-lt"/>
              </a:rPr>
              <a:t>package</a:t>
            </a:r>
            <a:endParaRPr lang="de-AT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4144056" y="391180"/>
            <a:ext cx="6371544" cy="5358039"/>
            <a:chOff x="4144056" y="391180"/>
            <a:chExt cx="6371544" cy="5358039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" r="994"/>
            <a:stretch/>
          </p:blipFill>
          <p:spPr>
            <a:xfrm>
              <a:off x="4144056" y="914400"/>
              <a:ext cx="6371544" cy="4834819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4144056" y="391180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800" dirty="0" smtClean="0">
                  <a:solidFill>
                    <a:schemeClr val="accent1"/>
                  </a:solidFill>
                  <a:latin typeface="+mj-lt"/>
                </a:rPr>
                <a:t>Work plan:</a:t>
              </a:r>
              <a:endParaRPr lang="de-AT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990251" y="652790"/>
              <a:ext cx="1310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>
                  <a:latin typeface="+mj-lt"/>
                </a:rPr>
                <a:t>Gantt </a:t>
              </a:r>
              <a:r>
                <a:rPr lang="de-AT" dirty="0" err="1" smtClean="0">
                  <a:latin typeface="+mj-lt"/>
                </a:rPr>
                <a:t>chart</a:t>
              </a:r>
              <a:endParaRPr lang="de-AT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9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Trapezoid 7"/>
          <p:cNvSpPr/>
          <p:nvPr/>
        </p:nvSpPr>
        <p:spPr>
          <a:xfrm rot="10800000">
            <a:off x="4258029" y="834527"/>
            <a:ext cx="2423160" cy="1309662"/>
          </a:xfrm>
          <a:prstGeom prst="trapezoid">
            <a:avLst>
              <a:gd name="adj" fmla="val 517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smtClean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67320" y="2220223"/>
            <a:ext cx="432758" cy="2141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Work </a:t>
            </a:r>
            <a:r>
              <a:rPr lang="de-AT" dirty="0" err="1" smtClean="0">
                <a:solidFill>
                  <a:schemeClr val="bg1"/>
                </a:solidFill>
              </a:rPr>
              <a:t>package</a:t>
            </a:r>
            <a:endParaRPr lang="de-AT" dirty="0" smtClean="0">
              <a:solidFill>
                <a:schemeClr val="bg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4258029" y="4418909"/>
            <a:ext cx="2423160" cy="1309662"/>
          </a:xfrm>
          <a:prstGeom prst="trapezoid">
            <a:avLst>
              <a:gd name="adj" fmla="val 5174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37035" y="366363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Hour Glass Model</a:t>
            </a:r>
            <a:endParaRPr lang="de-AT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73293" y="2220223"/>
            <a:ext cx="432758" cy="21413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Work </a:t>
            </a:r>
            <a:r>
              <a:rPr lang="de-AT" dirty="0" err="1" smtClean="0">
                <a:solidFill>
                  <a:schemeClr val="bg1"/>
                </a:solidFill>
              </a:rPr>
              <a:t>package</a:t>
            </a:r>
            <a:endParaRPr lang="de-AT" dirty="0" smtClean="0">
              <a:solidFill>
                <a:schemeClr val="bg1"/>
              </a:solidFill>
            </a:endParaRPr>
          </a:p>
        </p:txBody>
      </p:sp>
      <p:grpSp>
        <p:nvGrpSpPr>
          <p:cNvPr id="1024" name="Gruppieren 1023"/>
          <p:cNvGrpSpPr/>
          <p:nvPr/>
        </p:nvGrpSpPr>
        <p:grpSpPr>
          <a:xfrm>
            <a:off x="6713995" y="2220223"/>
            <a:ext cx="3626571" cy="2141384"/>
            <a:chOff x="6713995" y="2220223"/>
            <a:chExt cx="3626571" cy="2141384"/>
          </a:xfrm>
        </p:grpSpPr>
        <p:sp>
          <p:nvSpPr>
            <p:cNvPr id="21" name="Geschweifte Klammer rechts 20"/>
            <p:cNvSpPr/>
            <p:nvPr/>
          </p:nvSpPr>
          <p:spPr>
            <a:xfrm>
              <a:off x="6713995" y="2220223"/>
              <a:ext cx="1159554" cy="2141384"/>
            </a:xfrm>
            <a:prstGeom prst="rightBrace">
              <a:avLst>
                <a:gd name="adj1" fmla="val 8590"/>
                <a:gd name="adj2" fmla="val 507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393558" y="2275252"/>
              <a:ext cx="194700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Project description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Objectives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Methods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err="1" smtClean="0"/>
                <a:t>Cooperations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Outcome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Work plan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Dissemination</a:t>
              </a:r>
              <a:endParaRPr lang="en-GB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681190" y="844275"/>
            <a:ext cx="3250685" cy="1375948"/>
            <a:chOff x="6681190" y="844275"/>
            <a:chExt cx="3250685" cy="1375948"/>
          </a:xfrm>
        </p:grpSpPr>
        <p:sp>
          <p:nvSpPr>
            <p:cNvPr id="20" name="Textfeld 19"/>
            <p:cNvSpPr txBox="1"/>
            <p:nvPr/>
          </p:nvSpPr>
          <p:spPr>
            <a:xfrm>
              <a:off x="8382092" y="912956"/>
              <a:ext cx="1351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Introduction</a:t>
              </a:r>
              <a:endParaRPr lang="en-GB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393558" y="1591966"/>
              <a:ext cx="1283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Hypotheses</a:t>
              </a:r>
              <a:endParaRPr lang="en-GB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8382092" y="1252461"/>
              <a:ext cx="1549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State of the art</a:t>
              </a:r>
              <a:endParaRPr lang="en-GB" dirty="0"/>
            </a:p>
          </p:txBody>
        </p:sp>
        <p:sp>
          <p:nvSpPr>
            <p:cNvPr id="28" name="Geschweifte Klammer rechts 27"/>
            <p:cNvSpPr/>
            <p:nvPr/>
          </p:nvSpPr>
          <p:spPr>
            <a:xfrm>
              <a:off x="6681190" y="844275"/>
              <a:ext cx="1192360" cy="1375948"/>
            </a:xfrm>
            <a:prstGeom prst="rightBrace">
              <a:avLst>
                <a:gd name="adj1" fmla="val 8590"/>
                <a:gd name="adj2" fmla="val 507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25" name="Gruppieren 1024"/>
          <p:cNvGrpSpPr/>
          <p:nvPr/>
        </p:nvGrpSpPr>
        <p:grpSpPr>
          <a:xfrm>
            <a:off x="6713995" y="4418909"/>
            <a:ext cx="5398851" cy="1393495"/>
            <a:chOff x="6713995" y="4418909"/>
            <a:chExt cx="5398851" cy="1393495"/>
          </a:xfrm>
        </p:grpSpPr>
        <p:sp>
          <p:nvSpPr>
            <p:cNvPr id="26" name="Textfeld 25"/>
            <p:cNvSpPr txBox="1"/>
            <p:nvPr/>
          </p:nvSpPr>
          <p:spPr>
            <a:xfrm>
              <a:off x="8382092" y="460423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393558" y="4612075"/>
              <a:ext cx="37192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Conclusion </a:t>
              </a: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Broader effects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Importance of the expected results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Future research, follow-up projects</a:t>
              </a:r>
              <a:endParaRPr lang="en-GB" dirty="0"/>
            </a:p>
          </p:txBody>
        </p:sp>
        <p:sp>
          <p:nvSpPr>
            <p:cNvPr id="29" name="Geschweifte Klammer rechts 28"/>
            <p:cNvSpPr/>
            <p:nvPr/>
          </p:nvSpPr>
          <p:spPr>
            <a:xfrm>
              <a:off x="6713995" y="4418909"/>
              <a:ext cx="1192360" cy="1309662"/>
            </a:xfrm>
            <a:prstGeom prst="rightBrace">
              <a:avLst>
                <a:gd name="adj1" fmla="val 8590"/>
                <a:gd name="adj2" fmla="val 507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27" name="Gruppieren 1026"/>
          <p:cNvGrpSpPr/>
          <p:nvPr/>
        </p:nvGrpSpPr>
        <p:grpSpPr>
          <a:xfrm>
            <a:off x="542944" y="3588354"/>
            <a:ext cx="4133340" cy="1477328"/>
            <a:chOff x="542944" y="3588354"/>
            <a:chExt cx="4133340" cy="1477328"/>
          </a:xfrm>
        </p:grpSpPr>
        <p:sp>
          <p:nvSpPr>
            <p:cNvPr id="24" name="Textfeld 23"/>
            <p:cNvSpPr txBox="1"/>
            <p:nvPr/>
          </p:nvSpPr>
          <p:spPr>
            <a:xfrm>
              <a:off x="542944" y="3588354"/>
              <a:ext cx="34714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  <a:latin typeface="+mj-lt"/>
                </a:rPr>
                <a:t>for Schrödinger programme: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2"/>
                  </a:solidFill>
                  <a:latin typeface="+mj-lt"/>
                </a:rPr>
                <a:t>Information on the chosen research institution abroad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2"/>
                  </a:solidFill>
                  <a:latin typeface="+mj-lt"/>
                </a:rPr>
                <a:t>Information on the Return Phase</a:t>
              </a:r>
              <a:endParaRPr lang="en-GB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1" name="Geschweifte Klammer rechts 30"/>
            <p:cNvSpPr/>
            <p:nvPr/>
          </p:nvSpPr>
          <p:spPr>
            <a:xfrm>
              <a:off x="3609048" y="3725080"/>
              <a:ext cx="1067236" cy="1193069"/>
            </a:xfrm>
            <a:prstGeom prst="rightBrace">
              <a:avLst>
                <a:gd name="adj1" fmla="val 8590"/>
                <a:gd name="adj2" fmla="val 50756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28" name="Textfeld 1027"/>
          <p:cNvSpPr txBox="1"/>
          <p:nvPr/>
        </p:nvSpPr>
        <p:spPr>
          <a:xfrm>
            <a:off x="8382092" y="597195"/>
            <a:ext cx="301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accent1"/>
                </a:solidFill>
                <a:latin typeface="+mj-lt"/>
              </a:rPr>
              <a:t>Free-form </a:t>
            </a:r>
            <a:r>
              <a:rPr lang="de-AT" dirty="0" err="1" smtClean="0">
                <a:solidFill>
                  <a:schemeClr val="accent1"/>
                </a:solidFill>
                <a:latin typeface="+mj-lt"/>
              </a:rPr>
              <a:t>application</a:t>
            </a:r>
            <a:r>
              <a:rPr lang="de-AT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de-AT" sz="1100" dirty="0" smtClean="0">
                <a:solidFill>
                  <a:schemeClr val="accent1"/>
                </a:solidFill>
                <a:latin typeface="+mj-lt"/>
              </a:rPr>
              <a:t>[20 </a:t>
            </a:r>
            <a:r>
              <a:rPr lang="de-AT" sz="1100" dirty="0" err="1" smtClean="0">
                <a:solidFill>
                  <a:schemeClr val="accent1"/>
                </a:solidFill>
                <a:latin typeface="+mj-lt"/>
              </a:rPr>
              <a:t>pages</a:t>
            </a:r>
            <a:r>
              <a:rPr lang="de-AT" sz="1100" dirty="0" smtClean="0">
                <a:solidFill>
                  <a:schemeClr val="accent1"/>
                </a:solidFill>
                <a:latin typeface="+mj-lt"/>
              </a:rPr>
              <a:t>]</a:t>
            </a:r>
            <a:endParaRPr lang="de-AT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29" name="Textfeld 1028"/>
          <p:cNvSpPr txBox="1"/>
          <p:nvPr/>
        </p:nvSpPr>
        <p:spPr>
          <a:xfrm>
            <a:off x="509799" y="5065682"/>
            <a:ext cx="4015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Not relevant for Schrödinger programme: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Financial aspects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Free form application 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en-GB" dirty="0" smtClean="0">
                <a:latin typeface="+mj-lt"/>
              </a:rPr>
              <a:t>Bibliography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en-GB" dirty="0" smtClean="0">
                <a:latin typeface="+mj-lt"/>
              </a:rPr>
              <a:t>CV</a:t>
            </a:r>
            <a:r>
              <a:rPr lang="en-GB" dirty="0" smtClean="0"/>
              <a:t> [with publication lists]</a:t>
            </a:r>
          </a:p>
          <a:p>
            <a:r>
              <a:rPr lang="en-GB" dirty="0" smtClean="0">
                <a:latin typeface="+mj-lt"/>
              </a:rPr>
              <a:t>Academic abstract </a:t>
            </a:r>
            <a:r>
              <a:rPr lang="en-GB" dirty="0" smtClean="0"/>
              <a:t>[relevant for finding reviewers]</a:t>
            </a:r>
          </a:p>
          <a:p>
            <a:r>
              <a:rPr lang="en-GB" dirty="0" smtClean="0">
                <a:latin typeface="+mj-lt"/>
              </a:rPr>
              <a:t>PR abstracts </a:t>
            </a:r>
            <a:r>
              <a:rPr lang="en-GB" dirty="0" smtClean="0"/>
              <a:t>[for public relations work (English, German)]</a:t>
            </a:r>
          </a:p>
          <a:p>
            <a:r>
              <a:rPr lang="en-GB" dirty="0" smtClean="0">
                <a:latin typeface="+mj-lt"/>
              </a:rPr>
              <a:t>Recommendation letter </a:t>
            </a:r>
            <a:r>
              <a:rPr lang="en-GB" dirty="0" smtClean="0"/>
              <a:t>[from the Austrian research institution]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en-GB" dirty="0" smtClean="0">
                <a:latin typeface="+mj-lt"/>
              </a:rPr>
              <a:t>additional recommendation letter </a:t>
            </a:r>
            <a:r>
              <a:rPr lang="en-GB" dirty="0" smtClean="0"/>
              <a:t>[optional]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Invitation letter </a:t>
            </a:r>
            <a:r>
              <a:rPr lang="en-GB" dirty="0" smtClean="0"/>
              <a:t>[from the host research institution]</a:t>
            </a:r>
          </a:p>
          <a:p>
            <a:r>
              <a:rPr lang="en-GB" dirty="0" smtClean="0">
                <a:latin typeface="+mj-lt"/>
              </a:rPr>
              <a:t>Collaboration letters</a:t>
            </a:r>
            <a:r>
              <a:rPr lang="en-GB" dirty="0" smtClean="0"/>
              <a:t> [optional]</a:t>
            </a:r>
            <a:endParaRPr lang="en-GB" dirty="0" smtClean="0">
              <a:latin typeface="+mj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Relevant </a:t>
            </a:r>
            <a:r>
              <a:rPr lang="de-AT" dirty="0" err="1" smtClean="0"/>
              <a:t>documents</a:t>
            </a:r>
            <a:r>
              <a:rPr lang="de-AT" dirty="0" smtClean="0"/>
              <a:t>: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70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QUESTIONS FOR REVIEWERS:</a:t>
            </a:r>
          </a:p>
        </p:txBody>
      </p:sp>
      <p:sp>
        <p:nvSpPr>
          <p:cNvPr id="8" name="Rechteck 7"/>
          <p:cNvSpPr/>
          <p:nvPr/>
        </p:nvSpPr>
        <p:spPr>
          <a:xfrm>
            <a:off x="353352" y="2273290"/>
            <a:ext cx="7924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(1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 smtClean="0"/>
              <a:t>Scientific/scholarly </a:t>
            </a:r>
            <a:r>
              <a:rPr lang="en-US" dirty="0"/>
              <a:t>quality of the proposal</a:t>
            </a:r>
          </a:p>
        </p:txBody>
      </p:sp>
      <p:sp>
        <p:nvSpPr>
          <p:cNvPr id="9" name="Rechteck 8"/>
          <p:cNvSpPr/>
          <p:nvPr/>
        </p:nvSpPr>
        <p:spPr>
          <a:xfrm>
            <a:off x="353352" y="2873119"/>
            <a:ext cx="1099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(2) </a:t>
            </a:r>
            <a:r>
              <a:rPr lang="en-US" dirty="0" smtClean="0"/>
              <a:t>Approach/methods </a:t>
            </a:r>
            <a:r>
              <a:rPr lang="en-US" dirty="0"/>
              <a:t>and feasibility of the project (including return phase if applied for)</a:t>
            </a:r>
          </a:p>
        </p:txBody>
      </p:sp>
      <p:sp>
        <p:nvSpPr>
          <p:cNvPr id="10" name="Rechteck 9"/>
          <p:cNvSpPr/>
          <p:nvPr/>
        </p:nvSpPr>
        <p:spPr>
          <a:xfrm>
            <a:off x="353352" y="3472948"/>
            <a:ext cx="1099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(3) </a:t>
            </a:r>
            <a:r>
              <a:rPr lang="en-US" dirty="0"/>
              <a:t>Research-related qualifications of the applicant (based on her/his academic age)</a:t>
            </a:r>
          </a:p>
        </p:txBody>
      </p:sp>
      <p:sp>
        <p:nvSpPr>
          <p:cNvPr id="11" name="Rechteck 10"/>
          <p:cNvSpPr/>
          <p:nvPr/>
        </p:nvSpPr>
        <p:spPr>
          <a:xfrm>
            <a:off x="353352" y="4072777"/>
            <a:ext cx="1099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(4) </a:t>
            </a:r>
            <a:r>
              <a:rPr lang="en-US" dirty="0"/>
              <a:t>Appropriateness of the chosen host and the host institution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3352" y="4672606"/>
            <a:ext cx="1099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(5) </a:t>
            </a:r>
            <a:r>
              <a:rPr lang="en-US" dirty="0"/>
              <a:t>Importance of the fellowship for the career development of the applicant and contribution of the know-how gained to the Austrian research landscape (objective of the funding </a:t>
            </a:r>
            <a:r>
              <a:rPr lang="en-US" dirty="0" err="1"/>
              <a:t>programme</a:t>
            </a:r>
            <a:r>
              <a:rPr lang="en-US" dirty="0"/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353352" y="5549435"/>
            <a:ext cx="1099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(6) </a:t>
            </a:r>
            <a:r>
              <a:rPr lang="en-US" dirty="0"/>
              <a:t>Overall evaluation with regard to key strengths and weaknesses and final funding recommendation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40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Vienna, </a:t>
            </a:r>
            <a:r>
              <a:rPr lang="en-US" b="1" i="1" dirty="0"/>
              <a:t>projekt</a:t>
            </a:r>
            <a:r>
              <a:rPr lang="en-US" b="1" dirty="0"/>
              <a:t>SERVICE-</a:t>
            </a:r>
            <a:r>
              <a:rPr lang="en-US" b="1" dirty="0" err="1"/>
              <a:t>Mathematik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26" y="459336"/>
            <a:ext cx="4006850" cy="566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5129" y="1692686"/>
            <a:ext cx="316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err="1" smtClean="0">
                <a:solidFill>
                  <a:schemeClr val="accent1"/>
                </a:solidFill>
                <a:latin typeface="+mj-lt"/>
              </a:rPr>
              <a:t>projekt</a:t>
            </a:r>
            <a:r>
              <a:rPr lang="de-AT" dirty="0" err="1" smtClean="0">
                <a:solidFill>
                  <a:schemeClr val="accent1"/>
                </a:solidFill>
                <a:latin typeface="+mj-lt"/>
              </a:rPr>
              <a:t>SERVICE</a:t>
            </a:r>
            <a:r>
              <a:rPr lang="de-AT" dirty="0" smtClean="0">
                <a:solidFill>
                  <a:schemeClr val="accent1"/>
                </a:solidFill>
                <a:latin typeface="+mj-lt"/>
              </a:rPr>
              <a:t> – Mathematik:</a:t>
            </a:r>
            <a:endParaRPr lang="de-AT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5128" y="2152481"/>
            <a:ext cx="4361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offer a </a:t>
            </a:r>
            <a:r>
              <a:rPr lang="en-US" dirty="0" smtClean="0"/>
              <a:t>detailed </a:t>
            </a:r>
            <a:r>
              <a:rPr lang="en-US" b="1" dirty="0" smtClean="0">
                <a:latin typeface="+mj-lt"/>
              </a:rPr>
              <a:t>proposal </a:t>
            </a:r>
            <a:r>
              <a:rPr lang="en-US" b="1" dirty="0">
                <a:latin typeface="+mj-lt"/>
              </a:rPr>
              <a:t>check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send </a:t>
            </a:r>
            <a:r>
              <a:rPr lang="en-US" b="1" dirty="0" smtClean="0">
                <a:latin typeface="+mj-lt"/>
              </a:rPr>
              <a:t>an </a:t>
            </a:r>
            <a:r>
              <a:rPr lang="en-US" b="1" dirty="0">
                <a:latin typeface="+mj-lt"/>
              </a:rPr>
              <a:t>early draft version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to </a:t>
            </a:r>
            <a:r>
              <a:rPr lang="en-US" b="1" i="1" dirty="0">
                <a:latin typeface="+mj-lt"/>
              </a:rPr>
              <a:t>projekt</a:t>
            </a:r>
            <a:r>
              <a:rPr lang="en-US" b="1" dirty="0">
                <a:latin typeface="+mj-lt"/>
              </a:rPr>
              <a:t>SERVICE</a:t>
            </a:r>
            <a:r>
              <a:rPr lang="en-US" dirty="0"/>
              <a:t>. </a:t>
            </a:r>
          </a:p>
          <a:p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33" y="346048"/>
            <a:ext cx="4006850" cy="566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75129" y="4118846"/>
            <a:ext cx="4759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  <a:t>projektservice.mathematik@univie.ac.at</a:t>
            </a:r>
            <a:r>
              <a:rPr lang="de-AT" dirty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  <a:t/>
            </a:r>
            <a:br>
              <a:rPr lang="de-AT" dirty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</a:br>
            <a:r>
              <a:rPr lang="de-AT" dirty="0" smtClean="0">
                <a:solidFill>
                  <a:schemeClr val="accent1"/>
                </a:solidFill>
                <a:latin typeface="+mj-lt"/>
                <a:cs typeface="Courier New" panose="02070309020205020404" pitchFamily="49" charset="0"/>
                <a:hlinkClick r:id="rId4"/>
              </a:rPr>
              <a:t>http://projektservice-mathematik.univie.ac.at</a:t>
            </a:r>
            <a:endParaRPr lang="de-AT" dirty="0" smtClean="0"/>
          </a:p>
          <a:p>
            <a:r>
              <a:rPr lang="de-AT" dirty="0" err="1" smtClean="0">
                <a:solidFill>
                  <a:schemeClr val="accent1"/>
                </a:solidFill>
                <a:latin typeface="+mj-lt"/>
              </a:rPr>
              <a:t>office</a:t>
            </a:r>
            <a:r>
              <a:rPr lang="de-AT" dirty="0" smtClean="0">
                <a:solidFill>
                  <a:schemeClr val="accent1"/>
                </a:solidFill>
                <a:latin typeface="+mj-lt"/>
              </a:rPr>
              <a:t>: 04.129 (OMP)</a:t>
            </a:r>
            <a:endParaRPr lang="de-AT" dirty="0">
              <a:solidFill>
                <a:schemeClr val="accent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2557" y="1345477"/>
            <a:ext cx="6102165" cy="5259485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8377-C5FB-4DCB-801D-9E54F54939F4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67989" y="1345477"/>
            <a:ext cx="3202960" cy="553186"/>
          </a:xfrm>
        </p:spPr>
        <p:txBody>
          <a:bodyPr anchor="t"/>
          <a:lstStyle/>
          <a:p>
            <a:r>
              <a:rPr lang="de-DE" dirty="0" err="1" smtClean="0"/>
              <a:t>Postdoc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99" y="2275637"/>
            <a:ext cx="4200508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Start </a:t>
            </a:r>
            <a:r>
              <a:rPr lang="de-AT" dirty="0" err="1" smtClean="0"/>
              <a:t>preparing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postdoc</a:t>
            </a:r>
            <a:r>
              <a:rPr lang="de-AT" dirty="0" smtClean="0"/>
              <a:t>-phase </a:t>
            </a:r>
            <a:r>
              <a:rPr lang="de-AT" dirty="0" err="1" smtClean="0"/>
              <a:t>during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doctorate</a:t>
            </a:r>
            <a:r>
              <a:rPr lang="de-AT" dirty="0" smtClean="0"/>
              <a:t>:</a:t>
            </a:r>
          </a:p>
          <a:p>
            <a:pPr marL="0" indent="0">
              <a:buNone/>
            </a:pPr>
            <a:endParaRPr lang="de-AT" dirty="0"/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de-AT" dirty="0"/>
              <a:t>Dissemination (</a:t>
            </a:r>
            <a:r>
              <a:rPr lang="de-AT" b="1" dirty="0" smtClean="0"/>
              <a:t>international</a:t>
            </a:r>
            <a:r>
              <a:rPr lang="de-AT" dirty="0" smtClean="0"/>
              <a:t> </a:t>
            </a:r>
            <a:r>
              <a:rPr lang="de-AT" dirty="0" err="1" smtClean="0"/>
              <a:t>conferences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b="1" dirty="0"/>
              <a:t>international</a:t>
            </a:r>
            <a:r>
              <a:rPr lang="de-AT" dirty="0"/>
              <a:t> </a:t>
            </a:r>
            <a:r>
              <a:rPr lang="de-AT" dirty="0" err="1" smtClean="0"/>
              <a:t>publications</a:t>
            </a:r>
            <a:r>
              <a:rPr lang="de-AT" dirty="0" smtClean="0"/>
              <a:t>)</a:t>
            </a:r>
            <a:endParaRPr lang="de-AT" dirty="0"/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Professional (international) </a:t>
            </a:r>
            <a:r>
              <a:rPr lang="de-DE" dirty="0" err="1" smtClean="0"/>
              <a:t>networks</a:t>
            </a:r>
            <a:endParaRPr lang="de-AT" dirty="0"/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de-AT" dirty="0" smtClean="0"/>
              <a:t>Research </a:t>
            </a:r>
            <a:r>
              <a:rPr lang="de-AT" dirty="0" err="1" smtClean="0"/>
              <a:t>experience</a:t>
            </a:r>
            <a:r>
              <a:rPr lang="de-AT" dirty="0" smtClean="0"/>
              <a:t> </a:t>
            </a:r>
            <a:r>
              <a:rPr lang="de-AT" dirty="0" err="1" smtClean="0"/>
              <a:t>abroad</a:t>
            </a:r>
            <a:endParaRPr lang="de-AT" dirty="0"/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Timely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postdoctoral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AT" dirty="0" smtClean="0"/>
          </a:p>
          <a:p>
            <a:pPr marL="268288" lvl="1" indent="0">
              <a:buNone/>
            </a:pPr>
            <a:endParaRPr lang="de-AT" dirty="0"/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de-AT" b="1" dirty="0" smtClean="0"/>
              <a:t>Look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external</a:t>
            </a:r>
            <a:r>
              <a:rPr lang="de-AT" b="1" dirty="0" smtClean="0"/>
              <a:t> </a:t>
            </a:r>
            <a:r>
              <a:rPr lang="de-AT" b="1" dirty="0" err="1" smtClean="0"/>
              <a:t>funding</a:t>
            </a:r>
            <a:r>
              <a:rPr lang="de-AT" b="1" dirty="0" smtClean="0"/>
              <a:t> </a:t>
            </a:r>
            <a:r>
              <a:rPr lang="de-AT" b="1" dirty="0" err="1" smtClean="0"/>
              <a:t>opportunities</a:t>
            </a:r>
            <a:r>
              <a:rPr lang="de-AT" b="1" dirty="0" smtClean="0"/>
              <a:t> …</a:t>
            </a:r>
            <a:endParaRPr lang="de-AT" b="1" dirty="0"/>
          </a:p>
          <a:p>
            <a:pPr marL="0" indent="0">
              <a:buClr>
                <a:srgbClr val="0070C0"/>
              </a:buClr>
              <a:buNone/>
            </a:pPr>
            <a:endParaRPr lang="en-US" sz="12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err="1" smtClean="0"/>
              <a:t>Postdoc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career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97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</a:t>
            </a:r>
            <a:r>
              <a:rPr lang="de-DE" dirty="0" smtClean="0"/>
              <a:t>Austria:</a:t>
            </a:r>
            <a:endParaRPr lang="de-DE" dirty="0"/>
          </a:p>
          <a:p>
            <a:pPr marL="611188" lvl="1" indent="-342900"/>
            <a:r>
              <a:rPr lang="de-DE" dirty="0" err="1" smtClean="0"/>
              <a:t>Employment</a:t>
            </a:r>
            <a:r>
              <a:rPr lang="de-DE" dirty="0" smtClean="0"/>
              <a:t> at a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institution</a:t>
            </a:r>
            <a:r>
              <a:rPr lang="de-DE" dirty="0" smtClean="0"/>
              <a:t> (non-university)</a:t>
            </a:r>
            <a:endParaRPr lang="de-DE" dirty="0"/>
          </a:p>
          <a:p>
            <a:pPr marL="611188" lvl="1" indent="-342900"/>
            <a:r>
              <a:rPr lang="de-DE" b="1" dirty="0" err="1" smtClean="0"/>
              <a:t>Employment</a:t>
            </a:r>
            <a:r>
              <a:rPr lang="de-DE" b="1" dirty="0" smtClean="0"/>
              <a:t> at an Austrian University:</a:t>
            </a:r>
            <a:endParaRPr lang="de-DE" b="1" dirty="0"/>
          </a:p>
          <a:p>
            <a:pPr marL="985837" lvl="2" indent="-342900">
              <a:buFont typeface="+mj-lt"/>
              <a:buAutoNum type="arabicPeriod"/>
            </a:pPr>
            <a:r>
              <a:rPr lang="de-DE" sz="2200" dirty="0" err="1" smtClean="0"/>
              <a:t>PostDoc</a:t>
            </a:r>
            <a:r>
              <a:rPr lang="de-DE" sz="2200" dirty="0" smtClean="0"/>
              <a:t> </a:t>
            </a:r>
            <a:r>
              <a:rPr lang="de-DE" sz="2200" dirty="0" err="1" smtClean="0"/>
              <a:t>position</a:t>
            </a:r>
            <a:r>
              <a:rPr lang="de-DE" sz="2200" dirty="0" smtClean="0"/>
              <a:t> </a:t>
            </a:r>
            <a:r>
              <a:rPr lang="de-DE" sz="2200" dirty="0" err="1" smtClean="0"/>
              <a:t>financed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University </a:t>
            </a:r>
            <a:r>
              <a:rPr lang="de-DE" sz="2200" dirty="0" err="1" smtClean="0"/>
              <a:t>budget</a:t>
            </a:r>
            <a:endParaRPr lang="de-DE" sz="2200" dirty="0"/>
          </a:p>
          <a:p>
            <a:pPr marL="985837" lvl="2" indent="-342900">
              <a:buFont typeface="+mj-lt"/>
              <a:buAutoNum type="arabicPeriod"/>
            </a:pPr>
            <a:r>
              <a:rPr lang="de-DE" sz="2200" dirty="0" err="1" smtClean="0"/>
              <a:t>PostDoc</a:t>
            </a:r>
            <a:r>
              <a:rPr lang="de-DE" sz="2200" dirty="0" smtClean="0"/>
              <a:t> </a:t>
            </a:r>
            <a:r>
              <a:rPr lang="de-DE" sz="2200" dirty="0" err="1" smtClean="0"/>
              <a:t>position</a:t>
            </a:r>
            <a:r>
              <a:rPr lang="de-DE" sz="2200" dirty="0" smtClean="0"/>
              <a:t> </a:t>
            </a:r>
            <a:r>
              <a:rPr lang="de-DE" sz="2200" dirty="0" err="1" smtClean="0"/>
              <a:t>financed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external</a:t>
            </a:r>
            <a:r>
              <a:rPr lang="de-DE" sz="2200" dirty="0" smtClean="0"/>
              <a:t> </a:t>
            </a:r>
            <a:r>
              <a:rPr lang="de-DE" sz="2200" dirty="0" err="1" smtClean="0"/>
              <a:t>funding</a:t>
            </a:r>
            <a:endParaRPr lang="de-DE" sz="2200" dirty="0" smtClean="0"/>
          </a:p>
          <a:p>
            <a:pPr marL="985837" lvl="2" indent="-342900">
              <a:buFont typeface="+mj-lt"/>
              <a:buAutoNum type="arabicPeriod"/>
            </a:pPr>
            <a:r>
              <a:rPr lang="de-DE" sz="2200" dirty="0" smtClean="0"/>
              <a:t>(</a:t>
            </a:r>
            <a:r>
              <a:rPr lang="de-DE" sz="2200" dirty="0" err="1" smtClean="0"/>
              <a:t>lecturers</a:t>
            </a:r>
            <a:r>
              <a:rPr lang="de-DE" sz="2200" dirty="0" smtClean="0"/>
              <a:t>)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2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err="1" smtClean="0"/>
              <a:t>Postdoc</a:t>
            </a:r>
            <a:r>
              <a:rPr lang="de-DE" dirty="0" smtClean="0"/>
              <a:t> – </a:t>
            </a:r>
            <a:r>
              <a:rPr lang="de-DE" dirty="0" err="1" smtClean="0"/>
              <a:t>employment</a:t>
            </a:r>
            <a:r>
              <a:rPr lang="de-DE" dirty="0" smtClean="0"/>
              <a:t> </a:t>
            </a:r>
            <a:r>
              <a:rPr lang="de-DE" dirty="0" err="1" smtClean="0"/>
              <a:t>opportunities</a:t>
            </a:r>
            <a:r>
              <a:rPr lang="de-DE" dirty="0" smtClean="0"/>
              <a:t> in </a:t>
            </a:r>
            <a:r>
              <a:rPr lang="de-DE" dirty="0" err="1" smtClean="0"/>
              <a:t>research</a:t>
            </a:r>
            <a:r>
              <a:rPr lang="de-DE" dirty="0" smtClean="0"/>
              <a:t>/</a:t>
            </a:r>
            <a:r>
              <a:rPr lang="de-DE" dirty="0" err="1" smtClean="0"/>
              <a:t>academia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21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err="1" smtClean="0"/>
              <a:t>Postdoc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career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1602686" y="4836451"/>
            <a:ext cx="7326489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451363" y="3625795"/>
            <a:ext cx="6984459" cy="1193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385219" y="2558166"/>
            <a:ext cx="6789907" cy="1045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1877438" y="5009744"/>
            <a:ext cx="6643992" cy="9402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400" b="1" dirty="0" smtClean="0"/>
              <a:t>As a </a:t>
            </a:r>
            <a:r>
              <a:rPr lang="de-DE" sz="1400" b="1" dirty="0" err="1" smtClean="0"/>
              <a:t>doctoral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candidate</a:t>
            </a:r>
            <a:r>
              <a:rPr lang="de-DE" sz="1400" b="1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dirty="0" err="1" smtClean="0"/>
              <a:t>PhD</a:t>
            </a:r>
            <a:r>
              <a:rPr lang="de-DE" sz="1400" dirty="0" smtClean="0"/>
              <a:t>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 in a </a:t>
            </a:r>
            <a:r>
              <a:rPr lang="de-DE" sz="1400" dirty="0" err="1" smtClean="0"/>
              <a:t>research</a:t>
            </a:r>
            <a:r>
              <a:rPr lang="de-DE" sz="1400" dirty="0" smtClean="0"/>
              <a:t> </a:t>
            </a:r>
            <a:r>
              <a:rPr lang="de-DE" sz="1400" dirty="0" err="1" smtClean="0"/>
              <a:t>project</a:t>
            </a:r>
            <a:r>
              <a:rPr lang="de-DE" sz="1400" dirty="0" smtClean="0"/>
              <a:t> (FWF, WWTF, EU, </a:t>
            </a:r>
            <a:r>
              <a:rPr lang="de-DE" sz="1400" dirty="0" err="1" smtClean="0"/>
              <a:t>OeNB</a:t>
            </a:r>
            <a:r>
              <a:rPr lang="de-DE" sz="1400" dirty="0" smtClean="0"/>
              <a:t>, etc.)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dirty="0" err="1" smtClean="0"/>
              <a:t>Own</a:t>
            </a:r>
            <a:r>
              <a:rPr lang="de-DE" sz="1400" dirty="0" smtClean="0"/>
              <a:t> </a:t>
            </a:r>
            <a:r>
              <a:rPr lang="de-DE" sz="1400" dirty="0" err="1" smtClean="0"/>
              <a:t>funding</a:t>
            </a:r>
            <a:r>
              <a:rPr lang="de-DE" sz="1400" dirty="0" smtClean="0"/>
              <a:t> (Doc-</a:t>
            </a:r>
            <a:r>
              <a:rPr lang="de-DE" sz="1400" dirty="0" err="1" smtClean="0"/>
              <a:t>stipend</a:t>
            </a:r>
            <a:r>
              <a:rPr lang="de-DE" sz="1400" dirty="0" smtClean="0"/>
              <a:t>, </a:t>
            </a:r>
            <a:r>
              <a:rPr lang="de-DE" sz="1400" dirty="0" err="1" smtClean="0"/>
              <a:t>uni:docs</a:t>
            </a:r>
            <a:r>
              <a:rPr lang="de-DE" sz="1400" dirty="0" smtClean="0"/>
              <a:t>, University </a:t>
            </a:r>
            <a:r>
              <a:rPr lang="de-DE" sz="1400" dirty="0" err="1" smtClean="0"/>
              <a:t>funded</a:t>
            </a:r>
            <a:r>
              <a:rPr lang="de-DE" sz="1400" dirty="0" smtClean="0"/>
              <a:t> </a:t>
            </a:r>
            <a:r>
              <a:rPr lang="de-DE" sz="1400" dirty="0" err="1" smtClean="0"/>
              <a:t>PhD</a:t>
            </a:r>
            <a:r>
              <a:rPr lang="de-DE" sz="1400" dirty="0" smtClean="0"/>
              <a:t>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400" dirty="0" smtClean="0"/>
              <a:t>Short </a:t>
            </a:r>
            <a:r>
              <a:rPr lang="de-DE" sz="1400" dirty="0" err="1" smtClean="0"/>
              <a:t>term</a:t>
            </a:r>
            <a:r>
              <a:rPr lang="de-DE" sz="1400" dirty="0" smtClean="0"/>
              <a:t>: KWA, Marietta Blau, open </a:t>
            </a:r>
            <a:r>
              <a:rPr lang="de-DE" sz="1400" dirty="0" err="1" smtClean="0"/>
              <a:t>calls</a:t>
            </a:r>
            <a:r>
              <a:rPr lang="de-DE" sz="1400" dirty="0" smtClean="0"/>
              <a:t> </a:t>
            </a:r>
            <a:endParaRPr lang="de-AT" sz="1400" dirty="0"/>
          </a:p>
        </p:txBody>
      </p:sp>
      <p:sp>
        <p:nvSpPr>
          <p:cNvPr id="17" name="Rechteck 16"/>
          <p:cNvSpPr/>
          <p:nvPr/>
        </p:nvSpPr>
        <p:spPr>
          <a:xfrm>
            <a:off x="4328803" y="1364574"/>
            <a:ext cx="6712086" cy="1155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650777" y="3787654"/>
            <a:ext cx="6429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First </a:t>
            </a:r>
            <a:r>
              <a:rPr lang="de-DE" sz="1400" b="1" dirty="0" err="1" smtClean="0"/>
              <a:t>Postdoc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position</a:t>
            </a:r>
            <a:r>
              <a:rPr lang="de-DE" sz="140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As a </a:t>
            </a:r>
            <a:r>
              <a:rPr lang="de-DE" sz="1400" dirty="0" err="1" smtClean="0"/>
              <a:t>Postdoc</a:t>
            </a:r>
            <a:r>
              <a:rPr lang="de-DE" sz="1400" dirty="0" smtClean="0"/>
              <a:t> in a </a:t>
            </a:r>
            <a:r>
              <a:rPr lang="de-DE" sz="1400" dirty="0" err="1" smtClean="0"/>
              <a:t>project</a:t>
            </a:r>
            <a:r>
              <a:rPr lang="de-DE" sz="1400" dirty="0" smtClean="0"/>
              <a:t> </a:t>
            </a:r>
            <a:r>
              <a:rPr lang="de-DE" sz="1400" dirty="0" err="1" smtClean="0"/>
              <a:t>lead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a </a:t>
            </a:r>
            <a:r>
              <a:rPr lang="de-DE" sz="1400" dirty="0" err="1" smtClean="0"/>
              <a:t>senior</a:t>
            </a:r>
            <a:r>
              <a:rPr lang="de-DE" sz="1400" dirty="0" smtClean="0"/>
              <a:t> </a:t>
            </a:r>
            <a:r>
              <a:rPr lang="de-DE" sz="1400" dirty="0" err="1" smtClean="0"/>
              <a:t>researcher</a:t>
            </a:r>
            <a:r>
              <a:rPr lang="de-DE" sz="1400" dirty="0" smtClean="0"/>
              <a:t> (FWF, WWTF, FFG, H2020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/>
              <a:t>Own</a:t>
            </a:r>
            <a:r>
              <a:rPr lang="de-DE" sz="1400" dirty="0" smtClean="0"/>
              <a:t> </a:t>
            </a:r>
            <a:r>
              <a:rPr lang="de-DE" sz="1400" dirty="0" err="1" smtClean="0"/>
              <a:t>fellowship</a:t>
            </a:r>
            <a:r>
              <a:rPr lang="de-DE" sz="1400" dirty="0" smtClean="0"/>
              <a:t> </a:t>
            </a:r>
            <a:r>
              <a:rPr lang="de-DE" sz="1400" dirty="0" err="1" smtClean="0"/>
              <a:t>programme</a:t>
            </a:r>
            <a:r>
              <a:rPr lang="de-DE" sz="1400" dirty="0" smtClean="0"/>
              <a:t>: Erwin </a:t>
            </a:r>
            <a:r>
              <a:rPr lang="de-DE" sz="1400" dirty="0" err="1" smtClean="0"/>
              <a:t>Schrödinger</a:t>
            </a:r>
            <a:r>
              <a:rPr lang="de-DE" sz="1400" dirty="0" smtClean="0"/>
              <a:t>, Hertha </a:t>
            </a:r>
            <a:r>
              <a:rPr lang="de-DE" sz="1400" dirty="0" err="1" smtClean="0"/>
              <a:t>Firnberg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women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), Max Kade, MSC- Actions etc.</a:t>
            </a:r>
            <a:endParaRPr lang="de-AT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3570040" y="2663353"/>
            <a:ext cx="614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first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Postdoc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experience</a:t>
            </a:r>
            <a:r>
              <a:rPr lang="de-DE" sz="1400" b="1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PI in an FWF stand-</a:t>
            </a:r>
            <a:r>
              <a:rPr lang="de-DE" sz="1400" dirty="0" err="1" smtClean="0"/>
              <a:t>alone</a:t>
            </a:r>
            <a:r>
              <a:rPr lang="de-DE" sz="1400" dirty="0" smtClean="0"/>
              <a:t> </a:t>
            </a:r>
            <a:r>
              <a:rPr lang="de-DE" sz="1400" dirty="0" err="1" smtClean="0"/>
              <a:t>project</a:t>
            </a:r>
            <a:endParaRPr lang="de-DE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Elise Richter </a:t>
            </a:r>
            <a:r>
              <a:rPr lang="de-DE" sz="1400" dirty="0" err="1" smtClean="0"/>
              <a:t>fellow</a:t>
            </a:r>
            <a:r>
              <a:rPr lang="de-DE" sz="1400" dirty="0" smtClean="0"/>
              <a:t> (</a:t>
            </a:r>
            <a:r>
              <a:rPr lang="de-DE" sz="1400" dirty="0" err="1" smtClean="0"/>
              <a:t>women</a:t>
            </a:r>
            <a:r>
              <a:rPr lang="de-DE" sz="1400" dirty="0" smtClean="0"/>
              <a:t> </a:t>
            </a:r>
            <a:r>
              <a:rPr lang="de-DE" sz="1400" dirty="0" err="1" smtClean="0"/>
              <a:t>only</a:t>
            </a:r>
            <a:r>
              <a:rPr lang="de-DE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MSC-Actions, START-Programme (</a:t>
            </a:r>
            <a:r>
              <a:rPr lang="de-DE" sz="1400" dirty="0" err="1" smtClean="0"/>
              <a:t>redesign</a:t>
            </a:r>
            <a:r>
              <a:rPr lang="de-DE" sz="1400" dirty="0" smtClean="0"/>
              <a:t>!), ERC </a:t>
            </a:r>
            <a:r>
              <a:rPr lang="de-DE" sz="1400" dirty="0" err="1" smtClean="0"/>
              <a:t>Starting</a:t>
            </a:r>
            <a:r>
              <a:rPr lang="de-DE" sz="1400" dirty="0"/>
              <a:t> </a:t>
            </a:r>
            <a:r>
              <a:rPr lang="de-DE" sz="1400" dirty="0" smtClean="0"/>
              <a:t>Grant</a:t>
            </a:r>
            <a:endParaRPr lang="de-AT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4464983" y="1501849"/>
            <a:ext cx="61213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Experienced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researchers</a:t>
            </a:r>
            <a:r>
              <a:rPr lang="de-DE" sz="140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PI in different </a:t>
            </a:r>
            <a:r>
              <a:rPr lang="de-DE" sz="1400" dirty="0" err="1" smtClean="0"/>
              <a:t>research</a:t>
            </a:r>
            <a:r>
              <a:rPr lang="de-DE" sz="1400" dirty="0" smtClean="0"/>
              <a:t> </a:t>
            </a:r>
            <a:r>
              <a:rPr lang="de-DE" sz="1400" dirty="0" err="1" smtClean="0"/>
              <a:t>projects</a:t>
            </a:r>
            <a:r>
              <a:rPr lang="de-DE" sz="1400" dirty="0" smtClean="0"/>
              <a:t>: FWF, ERC, H2020, WWTF, FFG, </a:t>
            </a:r>
            <a:r>
              <a:rPr lang="de-DE" sz="1400" dirty="0" err="1" smtClean="0"/>
              <a:t>OeNB</a:t>
            </a:r>
            <a:r>
              <a:rPr lang="de-DE" sz="1400" dirty="0" smtClean="0"/>
              <a:t>, </a:t>
            </a:r>
            <a:r>
              <a:rPr lang="de-DE" sz="1400" dirty="0" err="1" smtClean="0"/>
              <a:t>Ministry</a:t>
            </a:r>
            <a:r>
              <a:rPr lang="de-DE" sz="1400" dirty="0" smtClean="0"/>
              <a:t>, </a:t>
            </a:r>
            <a:r>
              <a:rPr lang="de-DE" sz="1400" dirty="0" err="1" smtClean="0"/>
              <a:t>OeAD</a:t>
            </a:r>
            <a:r>
              <a:rPr lang="de-DE" sz="1400" dirty="0" smtClean="0"/>
              <a:t>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err="1" smtClean="0"/>
              <a:t>Contract</a:t>
            </a:r>
            <a:r>
              <a:rPr lang="de-DE" sz="1400" dirty="0" smtClean="0"/>
              <a:t> </a:t>
            </a:r>
            <a:r>
              <a:rPr lang="de-DE" sz="1400" dirty="0" err="1" smtClean="0"/>
              <a:t>research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cooperation</a:t>
            </a:r>
            <a:r>
              <a:rPr lang="de-DE" sz="1400" dirty="0" smtClean="0"/>
              <a:t> </a:t>
            </a:r>
            <a:r>
              <a:rPr lang="de-DE" sz="1400" dirty="0" err="1" smtClean="0"/>
              <a:t>projects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industry</a:t>
            </a:r>
            <a:r>
              <a:rPr lang="de-DE" sz="1400" dirty="0" smtClean="0"/>
              <a:t>: FFG, CDG, H2020</a:t>
            </a:r>
          </a:p>
          <a:p>
            <a:endParaRPr lang="de-AT" sz="1400" dirty="0"/>
          </a:p>
        </p:txBody>
      </p:sp>
      <p:sp>
        <p:nvSpPr>
          <p:cNvPr id="22" name="Abgerundetes Rechteck 21"/>
          <p:cNvSpPr/>
          <p:nvPr/>
        </p:nvSpPr>
        <p:spPr>
          <a:xfrm>
            <a:off x="8232027" y="4630872"/>
            <a:ext cx="1665864" cy="8925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8929175" y="3259176"/>
            <a:ext cx="1612598" cy="9477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10121700" y="2106750"/>
            <a:ext cx="1578314" cy="9872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8365787" y="4790378"/>
            <a:ext cx="14202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f</a:t>
            </a:r>
            <a:r>
              <a:rPr lang="de-DE" sz="1100" dirty="0" err="1" smtClean="0"/>
              <a:t>irst</a:t>
            </a:r>
            <a:r>
              <a:rPr lang="de-DE" sz="1100" dirty="0" smtClean="0"/>
              <a:t> international </a:t>
            </a:r>
            <a:r>
              <a:rPr lang="de-DE" sz="1100" dirty="0" err="1" smtClean="0"/>
              <a:t>publications</a:t>
            </a:r>
            <a:r>
              <a:rPr lang="de-DE" sz="1100" dirty="0" smtClean="0"/>
              <a:t> (peer-</a:t>
            </a:r>
            <a:r>
              <a:rPr lang="de-DE" sz="1100" dirty="0" err="1" smtClean="0"/>
              <a:t>reviewed</a:t>
            </a:r>
            <a:r>
              <a:rPr lang="de-DE" sz="1100" dirty="0" smtClean="0"/>
              <a:t>)</a:t>
            </a:r>
            <a:endParaRPr lang="de-AT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9056450" y="3358158"/>
            <a:ext cx="139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</a:t>
            </a:r>
            <a:r>
              <a:rPr lang="de-DE" sz="1100" dirty="0" err="1" smtClean="0"/>
              <a:t>ublications</a:t>
            </a:r>
            <a:r>
              <a:rPr lang="de-DE" sz="1100" dirty="0" smtClean="0"/>
              <a:t>, </a:t>
            </a:r>
            <a:r>
              <a:rPr lang="de-DE" sz="1100" dirty="0" err="1" smtClean="0"/>
              <a:t>research</a:t>
            </a:r>
            <a:r>
              <a:rPr lang="de-DE" sz="1100" dirty="0" smtClean="0"/>
              <a:t> </a:t>
            </a:r>
            <a:r>
              <a:rPr lang="de-DE" sz="1100" dirty="0" err="1" smtClean="0"/>
              <a:t>experience</a:t>
            </a:r>
            <a:r>
              <a:rPr lang="de-DE" sz="1100" dirty="0" smtClean="0"/>
              <a:t> </a:t>
            </a:r>
            <a:r>
              <a:rPr lang="de-DE" sz="1100" dirty="0" err="1" smtClean="0"/>
              <a:t>abroad</a:t>
            </a:r>
            <a:r>
              <a:rPr lang="de-DE" sz="1100" dirty="0" smtClean="0"/>
              <a:t>, </a:t>
            </a:r>
            <a:r>
              <a:rPr lang="de-DE" sz="1100" dirty="0" err="1" smtClean="0"/>
              <a:t>first</a:t>
            </a:r>
            <a:r>
              <a:rPr lang="de-DE" sz="1100" dirty="0" smtClean="0"/>
              <a:t> </a:t>
            </a:r>
            <a:r>
              <a:rPr lang="de-DE" sz="1100" dirty="0" err="1" smtClean="0"/>
              <a:t>project</a:t>
            </a:r>
            <a:r>
              <a:rPr lang="de-DE" sz="1100" dirty="0" smtClean="0"/>
              <a:t> </a:t>
            </a:r>
            <a:r>
              <a:rPr lang="de-DE" sz="1100" dirty="0" err="1" smtClean="0"/>
              <a:t>experience</a:t>
            </a:r>
            <a:endParaRPr lang="de-AT" sz="1100" dirty="0"/>
          </a:p>
        </p:txBody>
      </p:sp>
      <p:sp>
        <p:nvSpPr>
          <p:cNvPr id="27" name="Textfeld 26"/>
          <p:cNvSpPr txBox="1"/>
          <p:nvPr/>
        </p:nvSpPr>
        <p:spPr>
          <a:xfrm>
            <a:off x="10398870" y="2373551"/>
            <a:ext cx="1284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/>
              <a:t>p</a:t>
            </a:r>
            <a:r>
              <a:rPr lang="de-DE" sz="1100" dirty="0" err="1" smtClean="0"/>
              <a:t>rofessorship</a:t>
            </a:r>
            <a:endParaRPr lang="de-DE" sz="1100" dirty="0"/>
          </a:p>
          <a:p>
            <a:r>
              <a:rPr lang="de-DE" sz="1100" dirty="0" err="1" smtClean="0"/>
              <a:t>group</a:t>
            </a:r>
            <a:r>
              <a:rPr lang="de-DE" sz="1100" dirty="0" smtClean="0"/>
              <a:t> </a:t>
            </a:r>
            <a:r>
              <a:rPr lang="de-DE" sz="1100" dirty="0" err="1" smtClean="0"/>
              <a:t>leader</a:t>
            </a:r>
            <a:endParaRPr lang="de-AT" sz="1100" dirty="0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-1062844" y="3134830"/>
            <a:ext cx="4110120" cy="1731524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480084" y="4186085"/>
            <a:ext cx="3071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International </a:t>
            </a:r>
            <a:r>
              <a:rPr lang="de-DE" sz="1400" dirty="0"/>
              <a:t>S</a:t>
            </a:r>
            <a:r>
              <a:rPr lang="de-DE" sz="1400" dirty="0" smtClean="0"/>
              <a:t>cientific </a:t>
            </a:r>
            <a:r>
              <a:rPr lang="de-DE" sz="1400" dirty="0"/>
              <a:t>C</a:t>
            </a:r>
            <a:r>
              <a:rPr lang="de-DE" sz="1400" dirty="0" smtClean="0"/>
              <a:t>ommunity</a:t>
            </a:r>
            <a:endParaRPr lang="de-AT" sz="1400" dirty="0"/>
          </a:p>
        </p:txBody>
      </p:sp>
      <p:sp>
        <p:nvSpPr>
          <p:cNvPr id="2" name="Rechteck 1"/>
          <p:cNvSpPr/>
          <p:nvPr/>
        </p:nvSpPr>
        <p:spPr>
          <a:xfrm>
            <a:off x="71350" y="1786489"/>
            <a:ext cx="3258765" cy="723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242" y="2446868"/>
            <a:ext cx="3361169" cy="117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1350" y="3603594"/>
            <a:ext cx="2380013" cy="12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464696" y="4718206"/>
            <a:ext cx="1026124" cy="13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913081" y="3407295"/>
            <a:ext cx="8485789" cy="1729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uiExpand="1" build="p"/>
      <p:bldP spid="17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9" grpId="0"/>
      <p:bldP spid="2" grpId="0" animBg="1"/>
      <p:bldP spid="7" grpId="0" animBg="1"/>
      <p:bldP spid="8" grpId="0" animBg="1"/>
      <p:bldP spid="3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7987" y="2276475"/>
            <a:ext cx="11376026" cy="3673475"/>
          </a:xfrm>
        </p:spPr>
        <p:txBody>
          <a:bodyPr/>
          <a:lstStyle/>
          <a:p>
            <a:pPr lvl="1"/>
            <a:r>
              <a:rPr lang="en-US" b="1" dirty="0" smtClean="0"/>
              <a:t>FWF – Austrian Science Fund</a:t>
            </a:r>
            <a:r>
              <a:rPr lang="en-US" dirty="0" smtClean="0"/>
              <a:t>: Austria’s central funding </a:t>
            </a:r>
            <a:r>
              <a:rPr lang="en-US" dirty="0" err="1" smtClean="0"/>
              <a:t>organisation</a:t>
            </a:r>
            <a:r>
              <a:rPr lang="en-US" dirty="0" smtClean="0"/>
              <a:t> for basic research– all disciplines</a:t>
            </a:r>
          </a:p>
          <a:p>
            <a:pPr lvl="1"/>
            <a:r>
              <a:rPr lang="en-US" b="1" dirty="0" smtClean="0"/>
              <a:t>WWTF – Vienna Science and Technology Fund: </a:t>
            </a:r>
            <a:r>
              <a:rPr lang="en-US" dirty="0" smtClean="0"/>
              <a:t>promotes science and research in Vienna – especially relevant for Mathematics = Mathematics and …, ICT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b="1" dirty="0" smtClean="0"/>
              <a:t>FFG – Austrian Research Promotion Agency</a:t>
            </a:r>
            <a:r>
              <a:rPr lang="en-US" dirty="0" smtClean="0"/>
              <a:t>: national funding agency for industrial research and development in Austria</a:t>
            </a:r>
          </a:p>
          <a:p>
            <a:pPr lvl="1"/>
            <a:r>
              <a:rPr lang="en-US" b="1" dirty="0" smtClean="0"/>
              <a:t>ÖAW – Austrian Academy of Sciences: </a:t>
            </a:r>
            <a:r>
              <a:rPr lang="en-US" dirty="0" smtClean="0"/>
              <a:t>Austria’s central non-university research and science institution – offers different stipends and smaller funding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182562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0671905" cy="820064"/>
          </a:xfrm>
        </p:spPr>
        <p:txBody>
          <a:bodyPr anchor="t"/>
          <a:lstStyle/>
          <a:p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– </a:t>
            </a:r>
            <a:r>
              <a:rPr lang="de-DE" dirty="0" err="1" smtClean="0"/>
              <a:t>most</a:t>
            </a:r>
            <a:r>
              <a:rPr lang="de-DE" dirty="0" smtClean="0"/>
              <a:t> relevant 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organisations</a:t>
            </a:r>
            <a:r>
              <a:rPr lang="de-DE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4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7987" y="2276475"/>
            <a:ext cx="11376026" cy="3673475"/>
          </a:xfrm>
        </p:spPr>
        <p:txBody>
          <a:bodyPr/>
          <a:lstStyle/>
          <a:p>
            <a:pPr lvl="1"/>
            <a:r>
              <a:rPr lang="de-DE" b="1" dirty="0" smtClean="0"/>
              <a:t>HORIZON 2020/HORIZON EUROPE </a:t>
            </a:r>
            <a:r>
              <a:rPr lang="de-DE" dirty="0" smtClean="0"/>
              <a:t>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biggest</a:t>
            </a:r>
            <a:r>
              <a:rPr lang="de-DE" dirty="0" smtClean="0"/>
              <a:t> EU Research </a:t>
            </a:r>
            <a:r>
              <a:rPr lang="de-DE" dirty="0" err="1" smtClean="0"/>
              <a:t>and</a:t>
            </a:r>
            <a:r>
              <a:rPr lang="de-DE" dirty="0" smtClean="0"/>
              <a:t> Innovation </a:t>
            </a:r>
            <a:r>
              <a:rPr lang="de-DE" dirty="0" err="1" smtClean="0"/>
              <a:t>programme</a:t>
            </a:r>
            <a:endParaRPr lang="de-DE" dirty="0"/>
          </a:p>
          <a:p>
            <a:pPr lvl="1"/>
            <a:r>
              <a:rPr lang="de-DE" b="1" dirty="0" smtClean="0"/>
              <a:t>National </a:t>
            </a:r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r>
              <a:rPr lang="de-DE" b="1" dirty="0" err="1" smtClean="0"/>
              <a:t>schemes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other</a:t>
            </a:r>
            <a:r>
              <a:rPr lang="de-DE" b="1" dirty="0" smtClean="0"/>
              <a:t> countries </a:t>
            </a:r>
            <a:r>
              <a:rPr lang="de-DE" dirty="0" smtClean="0"/>
              <a:t>(e.g. DFG, SNF)</a:t>
            </a:r>
          </a:p>
          <a:p>
            <a:pPr lvl="1"/>
            <a:r>
              <a:rPr lang="de-DE" b="1" dirty="0" err="1"/>
              <a:t>F</a:t>
            </a:r>
            <a:r>
              <a:rPr lang="de-DE" b="1" dirty="0" err="1" smtClean="0"/>
              <a:t>oundations</a:t>
            </a:r>
            <a:endParaRPr lang="de-DE" b="1" dirty="0" smtClean="0"/>
          </a:p>
          <a:p>
            <a:pPr lvl="1"/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B9E8-1DD4-4FEF-803B-30C0E6049F70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05A5AE1F-4813-4D0A-B870-8FB3219A412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332186"/>
            <a:ext cx="10730183" cy="820064"/>
          </a:xfrm>
        </p:spPr>
        <p:txBody>
          <a:bodyPr anchor="t"/>
          <a:lstStyle/>
          <a:p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– </a:t>
            </a:r>
            <a:r>
              <a:rPr lang="de-DE" dirty="0" err="1" smtClean="0"/>
              <a:t>most</a:t>
            </a:r>
            <a:r>
              <a:rPr lang="de-DE" dirty="0" smtClean="0"/>
              <a:t> relevant international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organisations</a:t>
            </a:r>
            <a:r>
              <a:rPr lang="de-DE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3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7987" y="2108719"/>
            <a:ext cx="11264609" cy="3841232"/>
          </a:xfrm>
        </p:spPr>
        <p:txBody>
          <a:bodyPr/>
          <a:lstStyle/>
          <a:p>
            <a:pPr lvl="1" indent="0">
              <a:buNone/>
            </a:pPr>
            <a:r>
              <a:rPr lang="de-DE" sz="2300" b="1" dirty="0" smtClean="0"/>
              <a:t>FWF-programmes: </a:t>
            </a:r>
            <a:endParaRPr lang="de-DE" sz="2300" b="1" dirty="0"/>
          </a:p>
          <a:p>
            <a:pPr lvl="1" indent="0">
              <a:buNone/>
            </a:pPr>
            <a:r>
              <a:rPr lang="de-DE" dirty="0" err="1" smtClean="0"/>
              <a:t>prerequisite</a:t>
            </a:r>
            <a:r>
              <a:rPr lang="de-DE" dirty="0" smtClean="0"/>
              <a:t>: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applicant‘s</a:t>
            </a:r>
            <a:r>
              <a:rPr lang="de-DE" dirty="0" smtClean="0"/>
              <a:t> </a:t>
            </a:r>
            <a:r>
              <a:rPr lang="de-DE" dirty="0" err="1" smtClean="0"/>
              <a:t>career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; </a:t>
            </a:r>
            <a:r>
              <a:rPr lang="de-DE" dirty="0" err="1" smtClean="0"/>
              <a:t>minimum</a:t>
            </a:r>
            <a:r>
              <a:rPr lang="de-DE" dirty="0" smtClean="0"/>
              <a:t> 2 </a:t>
            </a:r>
            <a:r>
              <a:rPr lang="de-DE" dirty="0" err="1" smtClean="0"/>
              <a:t>publications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submission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– </a:t>
            </a:r>
            <a:r>
              <a:rPr lang="de-DE" b="1" dirty="0" smtClean="0"/>
              <a:t>peer-</a:t>
            </a:r>
            <a:r>
              <a:rPr lang="de-DE" b="1" dirty="0" err="1" smtClean="0"/>
              <a:t>reviewed</a:t>
            </a:r>
            <a:r>
              <a:rPr lang="de-DE" b="1" dirty="0" smtClean="0"/>
              <a:t>!</a:t>
            </a:r>
          </a:p>
          <a:p>
            <a:pPr lvl="1" indent="0">
              <a:buNone/>
            </a:pPr>
            <a:endParaRPr lang="de-DE" dirty="0"/>
          </a:p>
          <a:p>
            <a:pPr lvl="1" indent="0">
              <a:buNone/>
            </a:pPr>
            <a:r>
              <a:rPr lang="de-DE" dirty="0" smtClean="0"/>
              <a:t>Relevant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/>
              <a:t>PostDocs</a:t>
            </a:r>
            <a:r>
              <a:rPr lang="de-DE" dirty="0"/>
              <a:t>:</a:t>
            </a:r>
          </a:p>
          <a:p>
            <a:pPr marL="611188" lvl="1" indent="-342900"/>
            <a:r>
              <a:rPr lang="de-DE" b="1" dirty="0"/>
              <a:t>Erwin </a:t>
            </a:r>
            <a:r>
              <a:rPr lang="de-DE" b="1" dirty="0" err="1"/>
              <a:t>Schrödinger</a:t>
            </a:r>
            <a:r>
              <a:rPr lang="de-DE" b="1" dirty="0"/>
              <a:t> </a:t>
            </a:r>
            <a:r>
              <a:rPr lang="de-DE" b="1" dirty="0" err="1"/>
              <a:t>programme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stays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 smtClean="0"/>
              <a:t>)</a:t>
            </a:r>
          </a:p>
          <a:p>
            <a:pPr marL="611188" lvl="1" indent="-342900"/>
            <a:r>
              <a:rPr lang="de-DE" b="1" dirty="0" smtClean="0"/>
              <a:t>Hertha </a:t>
            </a:r>
            <a:r>
              <a:rPr lang="de-DE" b="1" dirty="0" err="1" smtClean="0"/>
              <a:t>Firnberg</a:t>
            </a:r>
            <a:r>
              <a:rPr lang="de-DE" b="1" dirty="0" smtClean="0"/>
              <a:t> </a:t>
            </a:r>
            <a:r>
              <a:rPr lang="de-DE" b="1" dirty="0" err="1" smtClean="0"/>
              <a:t>programme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female</a:t>
            </a:r>
            <a:r>
              <a:rPr lang="de-DE" dirty="0" smtClean="0"/>
              <a:t> </a:t>
            </a:r>
            <a:r>
              <a:rPr lang="de-DE" dirty="0" err="1" smtClean="0"/>
              <a:t>postdocs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!)</a:t>
            </a:r>
          </a:p>
          <a:p>
            <a:pPr marL="611188" lvl="1" indent="-342900"/>
            <a:r>
              <a:rPr lang="de-DE" b="1" dirty="0" smtClean="0"/>
              <a:t>Lise Meitner </a:t>
            </a:r>
            <a:r>
              <a:rPr lang="de-DE" b="1" dirty="0" err="1" smtClean="0"/>
              <a:t>programme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incoming</a:t>
            </a:r>
            <a:r>
              <a:rPr lang="de-DE" dirty="0" smtClean="0"/>
              <a:t>/</a:t>
            </a:r>
            <a:r>
              <a:rPr lang="de-DE" dirty="0" err="1" smtClean="0"/>
              <a:t>reintegration</a:t>
            </a:r>
            <a:r>
              <a:rPr lang="de-DE" dirty="0"/>
              <a:t> </a:t>
            </a:r>
            <a:r>
              <a:rPr lang="de-DE" dirty="0" err="1" smtClean="0"/>
              <a:t>grant</a:t>
            </a:r>
            <a:r>
              <a:rPr lang="de-DE" dirty="0" smtClean="0"/>
              <a:t>) </a:t>
            </a:r>
          </a:p>
          <a:p>
            <a:pPr marL="611188" lvl="1" indent="-342900"/>
            <a:r>
              <a:rPr lang="en-US" b="1" dirty="0"/>
              <a:t>FWF stand-alone projects </a:t>
            </a:r>
            <a:r>
              <a:rPr lang="en-US" dirty="0"/>
              <a:t>(as independent applicant or project employees</a:t>
            </a:r>
            <a:r>
              <a:rPr lang="en-US" dirty="0" smtClean="0"/>
              <a:t>)</a:t>
            </a:r>
            <a:endParaRPr lang="de-DE" dirty="0"/>
          </a:p>
          <a:p>
            <a:pPr marL="611188" lvl="1" indent="-342900"/>
            <a:r>
              <a:rPr lang="en-US" b="1" i="1" dirty="0" smtClean="0"/>
              <a:t>FWF </a:t>
            </a:r>
            <a:r>
              <a:rPr lang="en-US" b="1" i="1" dirty="0"/>
              <a:t>Start </a:t>
            </a:r>
            <a:r>
              <a:rPr lang="en-US" i="1" dirty="0"/>
              <a:t>(min. 2 years </a:t>
            </a:r>
            <a:r>
              <a:rPr lang="en-US" i="1" dirty="0" err="1"/>
              <a:t>PostDoc</a:t>
            </a:r>
            <a:r>
              <a:rPr lang="en-US" i="1" dirty="0"/>
              <a:t> experience, very </a:t>
            </a:r>
            <a:r>
              <a:rPr lang="en-US" i="1" dirty="0" smtClean="0"/>
              <a:t>competitive – currently under redesign)</a:t>
            </a:r>
            <a:endParaRPr lang="de-DE" i="1" dirty="0" smtClean="0"/>
          </a:p>
          <a:p>
            <a:pPr marL="611188" lvl="1" indent="-342900"/>
            <a:endParaRPr lang="de-DE" dirty="0"/>
          </a:p>
          <a:p>
            <a:pPr marL="0" indent="0">
              <a:buClr>
                <a:srgbClr val="0070C0"/>
              </a:buClr>
              <a:buNone/>
            </a:pPr>
            <a:endParaRPr lang="en-US" sz="12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F99-8CAF-4048-99A4-FAD0A9369272}" type="datetime1">
              <a:rPr lang="de-DE" smtClean="0"/>
              <a:t>18.05.2018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27989" y="6422400"/>
            <a:ext cx="7801186" cy="365125"/>
          </a:xfrm>
        </p:spPr>
        <p:txBody>
          <a:bodyPr/>
          <a:lstStyle/>
          <a:p>
            <a:r>
              <a:rPr lang="en-US" dirty="0"/>
              <a:t>University of Vienna, Research Services and Career Development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7987" y="1220186"/>
            <a:ext cx="8532813" cy="820064"/>
          </a:xfrm>
        </p:spPr>
        <p:txBody>
          <a:bodyPr anchor="t"/>
          <a:lstStyle/>
          <a:p>
            <a:r>
              <a:rPr lang="de-DE" dirty="0" smtClean="0"/>
              <a:t>National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749029" y="3842426"/>
            <a:ext cx="7159557" cy="612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Universität Wien Klassische Präsenation">
  <a:themeElements>
    <a:clrScheme name="Uni 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Uni Wien Image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_traditional_SourceSansPro_V1.5.potx" id="{C0377212-9CDE-42CD-ADB9-C82F68BE8639}" vid="{3944C519-8EA5-4FDC-9E23-C6B30C42EC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ät Wien Klassisch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i Wien">
    <a:dk1>
      <a:sysClr val="windowText" lastClr="000000"/>
    </a:dk1>
    <a:lt1>
      <a:sysClr val="window" lastClr="FFFFFF"/>
    </a:lt1>
    <a:dk2>
      <a:srgbClr val="666666"/>
    </a:dk2>
    <a:lt2>
      <a:srgbClr val="E0E0E0"/>
    </a:lt2>
    <a:accent1>
      <a:srgbClr val="0063A6"/>
    </a:accent1>
    <a:accent2>
      <a:srgbClr val="A71C49"/>
    </a:accent2>
    <a:accent3>
      <a:srgbClr val="DD4814"/>
    </a:accent3>
    <a:accent4>
      <a:srgbClr val="F6A800"/>
    </a:accent4>
    <a:accent5>
      <a:srgbClr val="94C154"/>
    </a:accent5>
    <a:accent6>
      <a:srgbClr val="11897A"/>
    </a:accent6>
    <a:hlink>
      <a:srgbClr val="0063A6"/>
    </a:hlink>
    <a:folHlink>
      <a:srgbClr val="0063A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1633</Words>
  <Application>Microsoft Office PowerPoint</Application>
  <PresentationFormat>Breitbild</PresentationFormat>
  <Paragraphs>334</Paragraphs>
  <Slides>24</Slides>
  <Notes>14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Source Sans Pro</vt:lpstr>
      <vt:lpstr>Source Sans Pro Light</vt:lpstr>
      <vt:lpstr>Source Sans Pro Semibold</vt:lpstr>
      <vt:lpstr>Universität Wien Klassische Präsenation</vt:lpstr>
      <vt:lpstr>Postdoctoral funding programmes – FWF Erwin Schrödinger (I)</vt:lpstr>
      <vt:lpstr>Postdoctoral Funding Schemes - Agenda</vt:lpstr>
      <vt:lpstr>Postdoc</vt:lpstr>
      <vt:lpstr>Postdoc as a career</vt:lpstr>
      <vt:lpstr>Postdoc – employment opportunities in research/academia</vt:lpstr>
      <vt:lpstr>Postdoc as a career</vt:lpstr>
      <vt:lpstr>External funding – most relevant national funding organisations:</vt:lpstr>
      <vt:lpstr>External funding – most relevant international funding organisations:</vt:lpstr>
      <vt:lpstr>National funding schemes</vt:lpstr>
      <vt:lpstr>National funding schemes</vt:lpstr>
      <vt:lpstr>National funding schemes</vt:lpstr>
      <vt:lpstr>National funding schemes</vt:lpstr>
      <vt:lpstr>Further information on all funding</vt:lpstr>
      <vt:lpstr>Postdoctoral funding programmes – FWF Erwin Schrödinger (II)</vt:lpstr>
      <vt:lpstr>Proposal Writing</vt:lpstr>
      <vt:lpstr>Funding strategy of FWF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Relevant documents:</vt:lpstr>
      <vt:lpstr>QUESTIONS FOR REVIEWERS:</vt:lpstr>
      <vt:lpstr>PowerPoint-Präsentation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Leitner</dc:creator>
  <cp:lastModifiedBy>Harald Schwab</cp:lastModifiedBy>
  <cp:revision>192</cp:revision>
  <cp:lastPrinted>2017-03-30T06:49:10Z</cp:lastPrinted>
  <dcterms:created xsi:type="dcterms:W3CDTF">2017-03-23T08:48:42Z</dcterms:created>
  <dcterms:modified xsi:type="dcterms:W3CDTF">2018-05-18T07:20:28Z</dcterms:modified>
</cp:coreProperties>
</file>