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5" r:id="rId7"/>
    <p:sldId id="273" r:id="rId8"/>
    <p:sldId id="279" r:id="rId9"/>
    <p:sldId id="258" r:id="rId10"/>
    <p:sldId id="282" r:id="rId11"/>
    <p:sldId id="280" r:id="rId12"/>
    <p:sldId id="269" r:id="rId13"/>
    <p:sldId id="270" r:id="rId14"/>
    <p:sldId id="283" r:id="rId15"/>
    <p:sldId id="276" r:id="rId16"/>
    <p:sldId id="286" r:id="rId17"/>
    <p:sldId id="288" r:id="rId18"/>
    <p:sldId id="278" r:id="rId19"/>
    <p:sldId id="266" r:id="rId2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75"/>
    <a:srgbClr val="003183"/>
    <a:srgbClr val="2C1C65"/>
    <a:srgbClr val="FF7D00"/>
    <a:srgbClr val="CC006A"/>
    <a:srgbClr val="6D0210"/>
    <a:srgbClr val="3C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4" autoAdjust="0"/>
    <p:restoredTop sz="75916" autoAdjust="0"/>
  </p:normalViewPr>
  <p:slideViewPr>
    <p:cSldViewPr>
      <p:cViewPr>
        <p:scale>
          <a:sx n="80" d="100"/>
          <a:sy n="80" d="100"/>
        </p:scale>
        <p:origin x="-2106" y="-966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-52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C6D8A8D9-0362-C74A-A7FA-462F4C468941}" type="datetime1">
              <a:rPr lang="nl-NL"/>
              <a:pPr>
                <a:defRPr/>
              </a:pPr>
              <a:t>18-3-2019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-52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0642EC58-B43D-3148-A9B0-870BBEC07D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44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-52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BF96D041-351C-AC4A-912F-E07B306E2461}" type="datetime1">
              <a:rPr lang="nl-NL"/>
              <a:pPr>
                <a:defRPr/>
              </a:pPr>
              <a:t>18-3-2019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-52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257D0359-8887-6746-879F-E27ADA5250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73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35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9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683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68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38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8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66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21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17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77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30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91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D0359-8887-6746-879F-E27ADA52503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92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8000" y="396000"/>
            <a:ext cx="7848000" cy="6155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4000" y="1440000"/>
            <a:ext cx="7776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574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0BBA-7283-0146-91E5-3F17C2631E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428400"/>
            <a:ext cx="7992000" cy="37044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buFont typeface="Arial"/>
              <a:buChar char="•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88740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474E-726F-F84E-88E8-C8F1772780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47700" y="2932113"/>
            <a:ext cx="7848600" cy="554037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chemeClr val="bg1"/>
                </a:solidFill>
                <a:latin typeface="Verdana"/>
                <a:ea typeface="Geneva" charset="-128"/>
                <a:cs typeface="Verdan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>
              <a:defRPr/>
            </a:pPr>
            <a:r>
              <a:rPr lang="nl-NL" sz="3000" dirty="0" err="1" smtClean="0"/>
              <a:t>www.umcg.nl</a:t>
            </a:r>
            <a:endParaRPr lang="x-none" sz="3000" dirty="0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648000" y="3478202"/>
            <a:ext cx="7848000" cy="461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i="0">
                <a:solidFill>
                  <a:srgbClr val="223A75"/>
                </a:solidFill>
                <a:latin typeface="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3734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15951E1-764A-44BC-B369-4CE9AD40E06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6F5C-5022-488F-BDCA-959DFE6B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15951E1-764A-44BC-B369-4CE9AD40E06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6F5C-5022-488F-BDCA-959DFE6B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800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10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143000"/>
            <a:ext cx="7992000" cy="2988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buFont typeface="Arial"/>
              <a:buChar char="•"/>
              <a:defRPr sz="10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24889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547E-14D3-FA4D-A1C4-E68E73BDE9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143000"/>
            <a:ext cx="7992000" cy="2988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buFont typeface="Arial"/>
              <a:buChar char="•"/>
              <a:defRPr sz="10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76835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A742-709C-FD43-8706-C8F6881ECE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2800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10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692000"/>
            <a:ext cx="7992000" cy="2440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76000" y="1031557"/>
            <a:ext cx="799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Clr>
                <a:srgbClr val="FF7D00"/>
              </a:buClr>
              <a:buNone/>
              <a:defRPr sz="2400">
                <a:solidFill>
                  <a:srgbClr val="00318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ADBB-8412-A946-9C6E-4510A7BEB6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692000"/>
            <a:ext cx="7992000" cy="2440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6000" y="1031557"/>
            <a:ext cx="799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Clr>
                <a:srgbClr val="FF7D00"/>
              </a:buClr>
              <a:buNone/>
              <a:defRPr sz="2400">
                <a:solidFill>
                  <a:srgbClr val="003183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61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8A0C-02B0-D74C-B60D-800FBB3922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2800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10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143000"/>
            <a:ext cx="3816000" cy="2988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752000" y="1143000"/>
            <a:ext cx="3816000" cy="2988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16594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2695-3285-5B4D-AB12-F53A18B99F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2800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14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576000" y="1605600"/>
            <a:ext cx="3816000" cy="25272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76000" y="1144800"/>
            <a:ext cx="38160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Clr>
                <a:srgbClr val="FF7D00"/>
              </a:buClr>
              <a:buNone/>
              <a:defRPr sz="2400" b="0">
                <a:solidFill>
                  <a:srgbClr val="003183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4752000" y="1603800"/>
            <a:ext cx="3816000" cy="25272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200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18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400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000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4752000" y="1143000"/>
            <a:ext cx="3816000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Clr>
                <a:srgbClr val="FF7D00"/>
              </a:buClr>
              <a:buNone/>
              <a:defRPr sz="2400" b="0">
                <a:solidFill>
                  <a:srgbClr val="003183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89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186F-062E-CD4A-9A94-90800FAC32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513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1pPr>
            <a:lvl2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2pPr>
            <a:lvl3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3pPr>
            <a:lvl4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4pPr>
            <a:lvl5pPr marL="0" indent="0">
              <a:spcBef>
                <a:spcPts val="384"/>
              </a:spcBef>
              <a:buFontTx/>
              <a:buNone/>
              <a:defRPr sz="1600">
                <a:solidFill>
                  <a:srgbClr val="003183"/>
                </a:solidFill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0119-6AE7-134A-8D3E-A27C2188DC3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00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0" y="4968875"/>
            <a:ext cx="576263" cy="174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5000"/>
              </a:lnSpc>
              <a:defRPr sz="900" b="1">
                <a:solidFill>
                  <a:schemeClr val="bg1"/>
                </a:solidFill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664A3E33-C9C9-0341-8128-7F040B1AEB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576263" y="4968875"/>
            <a:ext cx="5438775" cy="1746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algn="l">
              <a:lnSpc>
                <a:spcPct val="85000"/>
              </a:lnSpc>
              <a:defRPr sz="900" b="1" i="0">
                <a:solidFill>
                  <a:schemeClr val="bg1"/>
                </a:solidFill>
                <a:latin typeface="Verdana"/>
                <a:ea typeface="Geneva" charset="0"/>
                <a:cs typeface="Verdana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28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306888"/>
            <a:ext cx="2217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3" r:id="rId11"/>
    <p:sldLayoutId id="2147485134" r:id="rId12"/>
    <p:sldLayoutId id="21474851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.g.r.lelarge@umcg.n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11560" y="4299942"/>
            <a:ext cx="5364152" cy="270290"/>
          </a:xfrm>
        </p:spPr>
        <p:txBody>
          <a:bodyPr/>
          <a:lstStyle/>
          <a:p>
            <a:r>
              <a:rPr lang="nl-NL" dirty="0"/>
              <a:t>EARMA Conference Bologna</a:t>
            </a:r>
          </a:p>
          <a:p>
            <a:r>
              <a:rPr lang="nl-NL" dirty="0" smtClean="0"/>
              <a:t>Sascha Le Large, Anja Smykowski, Niek Bakker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matrix</a:t>
            </a:r>
            <a:endParaRPr lang="nl-NL" dirty="0"/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683568" y="1275606"/>
            <a:ext cx="7776000" cy="338554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Logical</a:t>
            </a:r>
            <a:r>
              <a:rPr lang="nl-NL" dirty="0" smtClean="0"/>
              <a:t> Framework Approach (LFA) as </a:t>
            </a:r>
            <a:r>
              <a:rPr lang="nl-NL" dirty="0"/>
              <a:t>a</a:t>
            </a:r>
            <a:r>
              <a:rPr lang="nl-NL" dirty="0" smtClean="0"/>
              <a:t> tool </a:t>
            </a:r>
            <a:r>
              <a:rPr lang="nl-NL" dirty="0" err="1" smtClean="0"/>
              <a:t>for</a:t>
            </a:r>
            <a:r>
              <a:rPr lang="nl-NL" dirty="0" smtClean="0"/>
              <a:t> Research Support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972108"/>
          </a:xfrm>
        </p:spPr>
        <p:txBody>
          <a:bodyPr>
            <a:noAutofit/>
          </a:bodyPr>
          <a:lstStyle/>
          <a:p>
            <a:pPr marL="514350" indent="-514350" algn="l">
              <a:buFont typeface="+mj-ea"/>
              <a:buAutoNum type="circleNumDbPlain" startAt="4"/>
            </a:pPr>
            <a:r>
              <a:rPr lang="nl-NL" sz="2400" b="1" dirty="0" smtClean="0">
                <a:solidFill>
                  <a:srgbClr val="003183"/>
                </a:solidFill>
                <a:latin typeface="Verdana"/>
                <a:cs typeface="Verdana"/>
              </a:rPr>
              <a:t>The LFA </a:t>
            </a:r>
            <a:r>
              <a:rPr lang="nl-NL" sz="2400" b="1" dirty="0" err="1" smtClean="0">
                <a:solidFill>
                  <a:srgbClr val="003183"/>
                </a:solidFill>
                <a:latin typeface="Verdana"/>
                <a:cs typeface="Verdana"/>
              </a:rPr>
              <a:t>applied</a:t>
            </a:r>
            <a:endParaRPr lang="en-US" sz="2400" dirty="0">
              <a:solidFill>
                <a:srgbClr val="003183"/>
              </a:solidFill>
              <a:latin typeface="Verdana"/>
              <a:cs typeface="Verdana"/>
            </a:endParaRPr>
          </a:p>
        </p:txBody>
      </p:sp>
      <p:pic>
        <p:nvPicPr>
          <p:cNvPr id="5" name="Picture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0223"/>
            <a:ext cx="2857500" cy="2719189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600" dirty="0" smtClean="0">
                <a:solidFill>
                  <a:srgbClr val="003183"/>
                </a:solidFill>
              </a:rPr>
              <a:t>The LFA </a:t>
            </a:r>
            <a:r>
              <a:rPr lang="nl-NL" sz="1600" dirty="0" err="1" smtClean="0">
                <a:solidFill>
                  <a:srgbClr val="003183"/>
                </a:solidFill>
              </a:rPr>
              <a:t>applied</a:t>
            </a:r>
            <a:endParaRPr lang="nl-NL" sz="1600" dirty="0">
              <a:solidFill>
                <a:srgbClr val="003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972108"/>
          </a:xfrm>
        </p:spPr>
        <p:txBody>
          <a:bodyPr>
            <a:noAutofit/>
          </a:bodyPr>
          <a:lstStyle/>
          <a:p>
            <a:pPr marL="514350" indent="-514350" algn="l">
              <a:buFont typeface="+mj-ea"/>
              <a:buAutoNum type="circleNumDbPlain" startAt="4"/>
            </a:pPr>
            <a:r>
              <a:rPr lang="nl-NL" sz="2400" b="1" dirty="0" smtClean="0">
                <a:solidFill>
                  <a:srgbClr val="003183"/>
                </a:solidFill>
                <a:latin typeface="Verdana"/>
                <a:cs typeface="Verdana"/>
              </a:rPr>
              <a:t>Case </a:t>
            </a:r>
            <a:r>
              <a:rPr lang="nl-NL" sz="2400" b="1" dirty="0" err="1" smtClean="0">
                <a:solidFill>
                  <a:srgbClr val="003183"/>
                </a:solidFill>
                <a:latin typeface="Verdana"/>
                <a:cs typeface="Verdana"/>
              </a:rPr>
              <a:t>study</a:t>
            </a:r>
            <a:r>
              <a:rPr lang="nl-NL" sz="2400" b="1" dirty="0" smtClean="0">
                <a:solidFill>
                  <a:srgbClr val="003183"/>
                </a:solidFill>
                <a:latin typeface="Verdana"/>
                <a:cs typeface="Verdana"/>
              </a:rPr>
              <a:t>: </a:t>
            </a:r>
            <a:r>
              <a:rPr lang="en-US" sz="2400" b="1" dirty="0" smtClean="0">
                <a:solidFill>
                  <a:srgbClr val="003183"/>
                </a:solidFill>
                <a:latin typeface="Verdana"/>
                <a:cs typeface="Verdana"/>
              </a:rPr>
              <a:t>SC1-BHC-</a:t>
            </a:r>
            <a:r>
              <a:rPr lang="nl-NL" sz="2400" b="1" dirty="0" smtClean="0">
                <a:solidFill>
                  <a:srgbClr val="003183"/>
                </a:solidFill>
                <a:latin typeface="Verdana"/>
                <a:cs typeface="Verdana"/>
              </a:rPr>
              <a:t>16-2018</a:t>
            </a:r>
            <a:br>
              <a:rPr lang="nl-NL" sz="2400" b="1" dirty="0" smtClean="0">
                <a:solidFill>
                  <a:srgbClr val="003183"/>
                </a:solidFill>
                <a:latin typeface="Verdana"/>
                <a:cs typeface="Verdana"/>
              </a:rPr>
            </a:br>
            <a:endParaRPr lang="en-US" sz="2400" dirty="0">
              <a:solidFill>
                <a:srgbClr val="003183"/>
              </a:solidFill>
              <a:latin typeface="Verdana"/>
              <a:cs typeface="Verdana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574089"/>
            <a:ext cx="5524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3183"/>
                </a:solidFill>
              </a:rPr>
              <a:t>Effectively implementing and scaling-up interventions, </a:t>
            </a:r>
            <a:r>
              <a:rPr lang="en-US" sz="1800" b="1" dirty="0" err="1" smtClean="0">
                <a:solidFill>
                  <a:srgbClr val="003183"/>
                </a:solidFill>
              </a:rPr>
              <a:t>programmes</a:t>
            </a:r>
            <a:r>
              <a:rPr lang="en-US" sz="1800" b="1" dirty="0" smtClean="0">
                <a:solidFill>
                  <a:srgbClr val="003183"/>
                </a:solidFill>
              </a:rPr>
              <a:t>, and policies to the regional and national levels are persistent challenges…</a:t>
            </a:r>
            <a:endParaRPr lang="en-US" sz="1800" dirty="0">
              <a:solidFill>
                <a:srgbClr val="003183"/>
              </a:solidFill>
            </a:endParaRPr>
          </a:p>
          <a:p>
            <a:endParaRPr lang="en-US" sz="1800" dirty="0">
              <a:solidFill>
                <a:srgbClr val="00318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9662"/>
            <a:ext cx="1597217" cy="1620180"/>
          </a:xfrm>
          <a:prstGeom prst="rect">
            <a:avLst/>
          </a:prstGeom>
          <a:noFill/>
          <a:ln w="19050">
            <a:solidFill>
              <a:srgbClr val="223A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600" dirty="0" smtClean="0">
                <a:solidFill>
                  <a:srgbClr val="003183"/>
                </a:solidFill>
              </a:rPr>
              <a:t>The LFA </a:t>
            </a:r>
            <a:r>
              <a:rPr lang="nl-NL" sz="1600" dirty="0" err="1" smtClean="0">
                <a:solidFill>
                  <a:srgbClr val="003183"/>
                </a:solidFill>
              </a:rPr>
              <a:t>applied</a:t>
            </a:r>
            <a:endParaRPr lang="nl-NL" sz="1600" dirty="0">
              <a:solidFill>
                <a:srgbClr val="00318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4543" r="29606" b="5669"/>
          <a:stretch/>
        </p:blipFill>
        <p:spPr bwMode="auto">
          <a:xfrm>
            <a:off x="512933" y="749341"/>
            <a:ext cx="5445989" cy="57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131764" y="860823"/>
            <a:ext cx="8893175" cy="810815"/>
          </a:xfrm>
          <a:prstGeom prst="rect">
            <a:avLst/>
          </a:prstGeom>
          <a:solidFill>
            <a:srgbClr val="99FF99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131764" y="1685925"/>
            <a:ext cx="8893175" cy="8108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31764" y="2507456"/>
            <a:ext cx="8893175" cy="810816"/>
          </a:xfrm>
          <a:prstGeom prst="rect">
            <a:avLst/>
          </a:prstGeom>
          <a:solidFill>
            <a:srgbClr val="FF9B9B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131764" y="3334942"/>
            <a:ext cx="8893175" cy="158376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0F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388" y="109418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B4"/>
                </a:solidFill>
              </a:rPr>
              <a:t>Impact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1920478"/>
            <a:ext cx="1433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Outcome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2742010"/>
            <a:ext cx="11085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Output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9388" y="3569494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B4"/>
                </a:solidFill>
              </a:rPr>
              <a:t>Activities</a:t>
            </a:r>
            <a:endParaRPr lang="en-US" sz="2400" dirty="0">
              <a:solidFill>
                <a:srgbClr val="0000B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557620"/>
            <a:ext cx="2767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of the best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evidence-based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251520" y="267494"/>
            <a:ext cx="8229600" cy="97210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algn="l"/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Call </a:t>
            </a:r>
            <a:r>
              <a:rPr lang="nl-NL" sz="2400" b="1" kern="0" dirty="0" err="1" smtClean="0">
                <a:solidFill>
                  <a:srgbClr val="003183"/>
                </a:solidFill>
                <a:latin typeface="Verdana"/>
                <a:cs typeface="Verdana"/>
              </a:rPr>
              <a:t>fitted</a:t>
            </a:r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 </a:t>
            </a:r>
            <a:r>
              <a:rPr lang="nl-NL" sz="2400" b="1" kern="0" dirty="0" err="1" smtClean="0">
                <a:solidFill>
                  <a:srgbClr val="003183"/>
                </a:solidFill>
                <a:latin typeface="Verdana"/>
                <a:cs typeface="Verdana"/>
              </a:rPr>
              <a:t>into</a:t>
            </a:r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 LFA</a:t>
            </a:r>
            <a:endParaRPr lang="en-US" sz="2400" kern="0" dirty="0">
              <a:solidFill>
                <a:srgbClr val="003183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6103" y="2562045"/>
            <a:ext cx="2035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replication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665744"/>
            <a:ext cx="7366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based interventions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scale-up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 to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geographical, economic and cultural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settings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regard to NCDs.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843558"/>
            <a:ext cx="740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Enhanced effective, efficient, equitable and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health systems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lesser inequalities and greater health equity and additional societal benefits, in the medium and long-term	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672" y="3318272"/>
            <a:ext cx="2304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Identify, develop, test, evaluate and/or refine strategies to scale-up evidence-based practices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6446103" y="3355587"/>
            <a:ext cx="2663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scale-up methods, tools, and approaches to enhancing equity, efficiency,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people-centered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responsive health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(…)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4164680" y="3355587"/>
            <a:ext cx="2030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economic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</a:t>
            </a:r>
          </a:p>
        </p:txBody>
      </p:sp>
      <p:sp>
        <p:nvSpPr>
          <p:cNvPr id="27" name="Rectangle 1"/>
          <p:cNvSpPr/>
          <p:nvPr/>
        </p:nvSpPr>
        <p:spPr>
          <a:xfrm>
            <a:off x="4164680" y="2538295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of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13642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3" grpId="0"/>
      <p:bldP spid="17" grpId="0"/>
      <p:bldP spid="1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576000" y="4463101"/>
            <a:ext cx="4464000" cy="27029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600" dirty="0" smtClean="0">
                <a:solidFill>
                  <a:srgbClr val="003183"/>
                </a:solidFill>
              </a:rPr>
              <a:t>The LFA </a:t>
            </a:r>
            <a:r>
              <a:rPr lang="nl-NL" sz="1600" dirty="0" err="1" smtClean="0">
                <a:solidFill>
                  <a:srgbClr val="003183"/>
                </a:solidFill>
              </a:rPr>
              <a:t>applied</a:t>
            </a:r>
            <a:endParaRPr lang="nl-NL" sz="1600" dirty="0">
              <a:solidFill>
                <a:srgbClr val="003183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90872" y="3691880"/>
            <a:ext cx="8229600" cy="536054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caling-</a:t>
            </a:r>
            <a:r>
              <a:rPr lang="en-GB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</a:t>
            </a:r>
            <a:r>
              <a:rPr lang="en-GB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 </a:t>
            </a:r>
            <a:r>
              <a:rPr lang="en-GB" sz="18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nterventions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outh-</a:t>
            </a:r>
            <a:r>
              <a:rPr lang="en-GB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 </a:t>
            </a:r>
            <a:r>
              <a:rPr lang="en-GB" sz="18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(SUNI-SEA</a:t>
            </a: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7494"/>
            <a:ext cx="559460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131764" y="860823"/>
            <a:ext cx="8893175" cy="810815"/>
          </a:xfrm>
          <a:prstGeom prst="rect">
            <a:avLst/>
          </a:prstGeom>
          <a:solidFill>
            <a:srgbClr val="99FF99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131764" y="1685925"/>
            <a:ext cx="8893175" cy="8108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31764" y="2507456"/>
            <a:ext cx="8893175" cy="810816"/>
          </a:xfrm>
          <a:prstGeom prst="rect">
            <a:avLst/>
          </a:prstGeom>
          <a:solidFill>
            <a:srgbClr val="FF9B9B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131764" y="3334942"/>
            <a:ext cx="8893175" cy="158376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0F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388" y="109418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B4"/>
                </a:solidFill>
              </a:rPr>
              <a:t>Impact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1920478"/>
            <a:ext cx="1433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Outcome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2742010"/>
            <a:ext cx="11085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Output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9388" y="3569494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B4"/>
                </a:solidFill>
              </a:rPr>
              <a:t>Activities</a:t>
            </a:r>
            <a:endParaRPr lang="en-US" sz="2400" dirty="0">
              <a:solidFill>
                <a:srgbClr val="0000B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2557620"/>
            <a:ext cx="2767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of the best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evidence-based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251520" y="267494"/>
            <a:ext cx="8229600" cy="97210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algn="l"/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Call </a:t>
            </a:r>
            <a:r>
              <a:rPr lang="nl-NL" sz="2400" b="1" kern="0" dirty="0" err="1" smtClean="0">
                <a:solidFill>
                  <a:srgbClr val="003183"/>
                </a:solidFill>
                <a:latin typeface="Verdana"/>
                <a:cs typeface="Verdana"/>
              </a:rPr>
              <a:t>fitted</a:t>
            </a:r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 </a:t>
            </a:r>
            <a:r>
              <a:rPr lang="nl-NL" sz="2400" b="1" kern="0" dirty="0" err="1" smtClean="0">
                <a:solidFill>
                  <a:srgbClr val="003183"/>
                </a:solidFill>
                <a:latin typeface="Verdana"/>
                <a:cs typeface="Verdana"/>
              </a:rPr>
              <a:t>into</a:t>
            </a:r>
            <a:r>
              <a:rPr lang="nl-NL" sz="2400" b="1" kern="0" dirty="0" smtClean="0">
                <a:solidFill>
                  <a:srgbClr val="003183"/>
                </a:solidFill>
                <a:latin typeface="Verdana"/>
                <a:cs typeface="Verdana"/>
              </a:rPr>
              <a:t> LFA</a:t>
            </a:r>
            <a:endParaRPr lang="en-US" sz="2400" kern="0" dirty="0">
              <a:solidFill>
                <a:srgbClr val="003183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6103" y="2562045"/>
            <a:ext cx="2035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replication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665744"/>
            <a:ext cx="7366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based interventions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scale-up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 to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geographical, economic and cultural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settings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regard to NCDs.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843558"/>
            <a:ext cx="740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Enhanced effective, efficient, equitable and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health systems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 lesser inequalities and greater health equity and additional societal benefits, in the medium and long-term	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672" y="3318272"/>
            <a:ext cx="2304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Identify, develop, test, evaluate and/or refine strategies to scale-up evidence-based practices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6446103" y="3355587"/>
            <a:ext cx="2663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scale-up methods, tools, and approaches to enhancing equity, efficiency,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people-centered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responsive health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(…)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4164680" y="3355587"/>
            <a:ext cx="2030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economic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</a:t>
            </a:r>
          </a:p>
        </p:txBody>
      </p:sp>
      <p:sp>
        <p:nvSpPr>
          <p:cNvPr id="27" name="Rectangle 1"/>
          <p:cNvSpPr/>
          <p:nvPr/>
        </p:nvSpPr>
        <p:spPr>
          <a:xfrm>
            <a:off x="4164680" y="2538295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of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2743" y="912287"/>
            <a:ext cx="729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Enhance</a:t>
            </a:r>
            <a:r>
              <a:rPr lang="nl-NL" sz="2000" dirty="0" smtClean="0"/>
              <a:t> </a:t>
            </a:r>
            <a:r>
              <a:rPr lang="nl-NL" sz="2000" dirty="0" err="1" smtClean="0"/>
              <a:t>sustainable</a:t>
            </a:r>
            <a:r>
              <a:rPr lang="nl-NL" sz="2000" dirty="0" smtClean="0"/>
              <a:t> action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achievement</a:t>
            </a:r>
            <a:r>
              <a:rPr lang="nl-NL" sz="2000" dirty="0" smtClean="0"/>
              <a:t> of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Sustainable</a:t>
            </a:r>
            <a:r>
              <a:rPr lang="nl-NL" sz="2000" dirty="0" smtClean="0"/>
              <a:t> Development Goals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68592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Validate</a:t>
            </a:r>
            <a:r>
              <a:rPr lang="nl-NL" sz="2000" dirty="0" smtClean="0"/>
              <a:t> </a:t>
            </a:r>
            <a:r>
              <a:rPr lang="nl-NL" sz="2000" dirty="0" err="1" smtClean="0"/>
              <a:t>scaling</a:t>
            </a:r>
            <a:r>
              <a:rPr lang="nl-NL" sz="2000" dirty="0" smtClean="0"/>
              <a:t>-up </a:t>
            </a:r>
            <a:r>
              <a:rPr lang="nl-NL" sz="2000" dirty="0" err="1" smtClean="0"/>
              <a:t>strategies</a:t>
            </a:r>
            <a:r>
              <a:rPr lang="nl-NL" sz="2000" dirty="0" smtClean="0"/>
              <a:t> of </a:t>
            </a:r>
            <a:r>
              <a:rPr lang="nl-NL" sz="2000" dirty="0" err="1" smtClean="0"/>
              <a:t>evidence-based</a:t>
            </a:r>
            <a:r>
              <a:rPr lang="nl-NL" sz="2000" dirty="0" smtClean="0"/>
              <a:t> diabetes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hypertension</a:t>
            </a:r>
            <a:r>
              <a:rPr lang="nl-NL" sz="2000" dirty="0" smtClean="0"/>
              <a:t> </a:t>
            </a:r>
            <a:r>
              <a:rPr lang="nl-NL" sz="2000" dirty="0" err="1" smtClean="0"/>
              <a:t>programmes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34976" y="2538295"/>
            <a:ext cx="252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Evidence-based</a:t>
            </a:r>
            <a:r>
              <a:rPr lang="nl-NL" sz="1600" dirty="0" smtClean="0"/>
              <a:t> </a:t>
            </a:r>
            <a:r>
              <a:rPr lang="nl-NL" sz="1600" dirty="0" err="1" smtClean="0"/>
              <a:t>scaling</a:t>
            </a:r>
            <a:r>
              <a:rPr lang="nl-NL" sz="1600" dirty="0" smtClean="0"/>
              <a:t>-up </a:t>
            </a:r>
            <a:r>
              <a:rPr lang="nl-NL" sz="1600" dirty="0" err="1" smtClean="0"/>
              <a:t>strategies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164680" y="2460833"/>
            <a:ext cx="224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Evidence</a:t>
            </a:r>
            <a:r>
              <a:rPr lang="nl-NL" sz="1600" dirty="0" smtClean="0"/>
              <a:t> on </a:t>
            </a:r>
            <a:r>
              <a:rPr lang="nl-NL" sz="1600" dirty="0" err="1" smtClean="0"/>
              <a:t>cost-effectiveness</a:t>
            </a:r>
            <a:r>
              <a:rPr lang="nl-NL" sz="1600" dirty="0" smtClean="0"/>
              <a:t> on </a:t>
            </a:r>
            <a:r>
              <a:rPr lang="nl-NL" sz="1600" dirty="0" err="1" smtClean="0"/>
              <a:t>scaling</a:t>
            </a:r>
            <a:r>
              <a:rPr lang="nl-NL" sz="1600" dirty="0" smtClean="0"/>
              <a:t>-up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413906" y="2475234"/>
            <a:ext cx="26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Globally</a:t>
            </a:r>
            <a:r>
              <a:rPr lang="nl-NL" sz="1600" dirty="0" smtClean="0"/>
              <a:t> </a:t>
            </a:r>
            <a:r>
              <a:rPr lang="nl-NL" sz="1600" dirty="0" err="1" smtClean="0"/>
              <a:t>applicable</a:t>
            </a:r>
            <a:r>
              <a:rPr lang="nl-NL" sz="1600" dirty="0" smtClean="0"/>
              <a:t> </a:t>
            </a:r>
            <a:r>
              <a:rPr lang="nl-NL" sz="1600" dirty="0" err="1" smtClean="0"/>
              <a:t>guidelines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instruments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scaling</a:t>
            </a:r>
            <a:r>
              <a:rPr lang="nl-NL" sz="1600" dirty="0" smtClean="0"/>
              <a:t>-up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4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6" grpId="0"/>
      <p:bldP spid="7" grpId="0"/>
      <p:bldP spid="8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Take home </a:t>
            </a:r>
            <a:r>
              <a:rPr lang="nl-NL" dirty="0" err="1" smtClean="0"/>
              <a:t>messages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5"/>
            </a:pPr>
            <a:r>
              <a:rPr lang="nl-NL" dirty="0" smtClean="0"/>
              <a:t>Take home </a:t>
            </a:r>
            <a:r>
              <a:rPr lang="nl-NL" dirty="0" err="1" smtClean="0"/>
              <a:t>messages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Train </a:t>
            </a:r>
            <a:r>
              <a:rPr lang="nl-NL" dirty="0" err="1" smtClean="0"/>
              <a:t>yourself</a:t>
            </a:r>
            <a:r>
              <a:rPr lang="nl-NL" dirty="0" smtClean="0"/>
              <a:t> in LFA</a:t>
            </a:r>
          </a:p>
          <a:p>
            <a:r>
              <a:rPr lang="nl-NL" dirty="0" err="1" smtClean="0"/>
              <a:t>Professionalize</a:t>
            </a:r>
            <a:r>
              <a:rPr lang="nl-NL" dirty="0" smtClean="0"/>
              <a:t> research support </a:t>
            </a:r>
            <a:r>
              <a:rPr lang="nl-NL" dirty="0" err="1" smtClean="0"/>
              <a:t>with</a:t>
            </a:r>
            <a:r>
              <a:rPr lang="nl-NL" dirty="0" smtClean="0"/>
              <a:t> LFA</a:t>
            </a:r>
          </a:p>
          <a:p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strategic</a:t>
            </a:r>
            <a:r>
              <a:rPr lang="nl-NL" dirty="0" smtClean="0"/>
              <a:t> </a:t>
            </a:r>
            <a:r>
              <a:rPr lang="nl-NL" dirty="0" err="1" smtClean="0"/>
              <a:t>advice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LFA</a:t>
            </a:r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as a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reason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smtClean="0"/>
              <a:t>start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application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earlier</a:t>
            </a: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D2D474E-726F-F84E-88E8-C8F1772780E4}" type="slidenum">
              <a:rPr lang="nl-NL"/>
              <a:pPr>
                <a:defRPr/>
              </a:pPr>
              <a:t>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320408" y="3190170"/>
            <a:ext cx="3924000" cy="461700"/>
          </a:xfrm>
        </p:spPr>
        <p:txBody>
          <a:bodyPr/>
          <a:lstStyle/>
          <a:p>
            <a:r>
              <a:rPr lang="nl-NL" sz="1600" dirty="0" smtClean="0">
                <a:solidFill>
                  <a:srgbClr val="000090"/>
                </a:solidFill>
                <a:latin typeface="Verdana"/>
                <a:cs typeface="Verdana"/>
                <a:hlinkClick r:id="rId3"/>
              </a:rPr>
              <a:t>a.b.smykowski@umcg.nl</a:t>
            </a:r>
          </a:p>
          <a:p>
            <a:r>
              <a:rPr lang="nl-NL" sz="1600" dirty="0" smtClean="0">
                <a:solidFill>
                  <a:srgbClr val="000090"/>
                </a:solidFill>
                <a:latin typeface="Verdana"/>
                <a:cs typeface="Verdana"/>
                <a:hlinkClick r:id="rId3"/>
              </a:rPr>
              <a:t>s.g.r.lelarge@umcg.nl</a:t>
            </a:r>
            <a:endParaRPr lang="nl-NL" sz="160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r>
              <a:rPr lang="nl-NL" sz="1600" dirty="0">
                <a:solidFill>
                  <a:srgbClr val="000090"/>
                </a:solidFill>
                <a:latin typeface="Verdana"/>
                <a:cs typeface="Verdana"/>
                <a:hlinkClick r:id="rId3"/>
              </a:rPr>
              <a:t>nb@mdf.nl</a:t>
            </a:r>
          </a:p>
          <a:p>
            <a:endParaRPr lang="nl-NL" sz="160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endParaRPr lang="nl-NL" sz="1600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endParaRPr lang="nl-NL" sz="1600" dirty="0"/>
          </a:p>
        </p:txBody>
      </p:sp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9942"/>
            <a:ext cx="680085" cy="6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nl-NL" dirty="0" smtClean="0"/>
              <a:t>LFA-</a:t>
            </a:r>
            <a:r>
              <a:rPr lang="nl-NL" dirty="0" err="1" smtClean="0"/>
              <a:t>ing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endParaRPr lang="nl-NL" dirty="0" smtClean="0"/>
          </a:p>
          <a:p>
            <a:pPr marL="457200" indent="-457200">
              <a:buFont typeface="+mj-ea"/>
              <a:buAutoNum type="circleNumDbPlain"/>
            </a:pPr>
            <a:r>
              <a:rPr lang="nl-NL" dirty="0" smtClean="0"/>
              <a:t>An 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LFA</a:t>
            </a:r>
          </a:p>
          <a:p>
            <a:pPr marL="457200" indent="-457200">
              <a:buFont typeface="+mj-ea"/>
              <a:buAutoNum type="circleNumDbPlain"/>
            </a:pPr>
            <a:r>
              <a:rPr lang="nl-NL" dirty="0" smtClean="0"/>
              <a:t>A horse </a:t>
            </a:r>
            <a:r>
              <a:rPr lang="nl-NL" dirty="0" err="1" smtClean="0"/>
              <a:t>tale</a:t>
            </a:r>
            <a:endParaRPr lang="nl-NL" dirty="0" smtClean="0"/>
          </a:p>
          <a:p>
            <a:pPr marL="457200" indent="-457200">
              <a:buFont typeface="+mj-ea"/>
              <a:buAutoNum type="circleNumDbPlain"/>
            </a:pPr>
            <a:r>
              <a:rPr lang="nl-NL" dirty="0" smtClean="0"/>
              <a:t>The LFA </a:t>
            </a:r>
            <a:r>
              <a:rPr lang="nl-NL" dirty="0" err="1" smtClean="0"/>
              <a:t>applied</a:t>
            </a:r>
            <a:r>
              <a:rPr lang="nl-NL" dirty="0" smtClean="0"/>
              <a:t> – a case </a:t>
            </a:r>
            <a:r>
              <a:rPr lang="nl-NL" dirty="0" err="1" smtClean="0"/>
              <a:t>study</a:t>
            </a:r>
            <a:endParaRPr lang="nl-NL" dirty="0" smtClean="0"/>
          </a:p>
          <a:p>
            <a:pPr marL="457200" indent="-457200">
              <a:buFont typeface="+mj-ea"/>
              <a:buAutoNum type="circleNumDbPlain"/>
            </a:pPr>
            <a:r>
              <a:rPr lang="nl-NL" dirty="0" smtClean="0"/>
              <a:t>Take Home Message</a:t>
            </a:r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LFAing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nl-NL" dirty="0" smtClean="0"/>
              <a:t>LFA-</a:t>
            </a:r>
            <a:r>
              <a:rPr lang="nl-NL" dirty="0" err="1" smtClean="0"/>
              <a:t>ing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1547664" y="2355726"/>
            <a:ext cx="7020336" cy="72008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err="1" smtClean="0"/>
              <a:t>Improving</a:t>
            </a:r>
            <a:r>
              <a:rPr lang="nl-NL" sz="1800" dirty="0" smtClean="0"/>
              <a:t> research support and </a:t>
            </a:r>
            <a:r>
              <a:rPr lang="nl-NL" sz="1800" dirty="0" err="1" smtClean="0"/>
              <a:t>strategic</a:t>
            </a:r>
            <a:r>
              <a:rPr lang="nl-NL" sz="1800" dirty="0" smtClean="0"/>
              <a:t> </a:t>
            </a:r>
            <a:r>
              <a:rPr lang="nl-NL" sz="1800" dirty="0" err="1" smtClean="0"/>
              <a:t>advice</a:t>
            </a:r>
            <a:r>
              <a:rPr lang="nl-NL" sz="1800" dirty="0" smtClean="0"/>
              <a:t> </a:t>
            </a:r>
            <a:r>
              <a:rPr lang="nl-NL" sz="1800" dirty="0" err="1" smtClean="0"/>
              <a:t>by</a:t>
            </a:r>
            <a:r>
              <a:rPr lang="nl-NL" sz="1800" dirty="0" smtClean="0"/>
              <a:t> </a:t>
            </a:r>
            <a:r>
              <a:rPr lang="nl-NL" sz="1800" dirty="0" err="1" smtClean="0"/>
              <a:t>providing</a:t>
            </a:r>
            <a:r>
              <a:rPr lang="nl-NL" sz="1800" dirty="0" smtClean="0"/>
              <a:t> a </a:t>
            </a:r>
            <a:r>
              <a:rPr lang="nl-NL" sz="1800" dirty="0" err="1" smtClean="0"/>
              <a:t>useful</a:t>
            </a:r>
            <a:r>
              <a:rPr lang="nl-NL" sz="1800" dirty="0" smtClean="0"/>
              <a:t> </a:t>
            </a:r>
            <a:r>
              <a:rPr lang="nl-NL" sz="1800" dirty="0" err="1" smtClean="0"/>
              <a:t>method</a:t>
            </a:r>
            <a:endParaRPr lang="nl-NL" sz="1800" dirty="0" smtClean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pic>
        <p:nvPicPr>
          <p:cNvPr id="8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49093" r="74551" b="34265"/>
          <a:stretch/>
        </p:blipFill>
        <p:spPr>
          <a:xfrm>
            <a:off x="179512" y="3243234"/>
            <a:ext cx="1302006" cy="912692"/>
          </a:xfrm>
          <a:prstGeom prst="rect">
            <a:avLst/>
          </a:prstGeom>
        </p:spPr>
      </p:pic>
      <p:pic>
        <p:nvPicPr>
          <p:cNvPr id="9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4084" r="74551" b="68415"/>
          <a:stretch/>
        </p:blipFill>
        <p:spPr>
          <a:xfrm>
            <a:off x="179512" y="1203301"/>
            <a:ext cx="1302006" cy="959813"/>
          </a:xfrm>
          <a:prstGeom prst="rect">
            <a:avLst/>
          </a:prstGeom>
        </p:spPr>
      </p:pic>
      <p:pic>
        <p:nvPicPr>
          <p:cNvPr id="10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31564" r="74551" b="51350"/>
          <a:stretch/>
        </p:blipFill>
        <p:spPr>
          <a:xfrm>
            <a:off x="179512" y="2235122"/>
            <a:ext cx="1302006" cy="937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5758" y="1216372"/>
            <a:ext cx="74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 i.) meet more adequately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challenges in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society, ii.) are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designed, and iii.) are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better reflection of available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</a:t>
            </a:r>
            <a:endParaRPr lang="nl-NL" sz="1800" dirty="0">
              <a:solidFill>
                <a:srgbClr val="223A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1554" y="321982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 designed to needs of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audience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well delivered and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understood</a:t>
            </a:r>
          </a:p>
          <a:p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Audience </a:t>
            </a:r>
            <a:r>
              <a:rPr lang="en-US" sz="1800" dirty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relate presentation to own </a:t>
            </a:r>
            <a:r>
              <a:rPr lang="en-US" sz="1800" dirty="0" smtClean="0">
                <a:solidFill>
                  <a:srgbClr val="223A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endParaRPr lang="nl-NL" sz="1800" dirty="0">
              <a:solidFill>
                <a:srgbClr val="223A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LFA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560" y="267494"/>
            <a:ext cx="7992000" cy="954107"/>
          </a:xfrm>
        </p:spPr>
        <p:txBody>
          <a:bodyPr/>
          <a:lstStyle/>
          <a:p>
            <a:pPr marL="514350" indent="-514350">
              <a:buFont typeface="+mj-ea"/>
              <a:buAutoNum type="circleNumDbPlain" startAt="2"/>
            </a:pPr>
            <a:r>
              <a:rPr lang="nl-NL" dirty="0" smtClean="0"/>
              <a:t>An 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LFA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611560" y="1779662"/>
            <a:ext cx="5400600" cy="151216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b="1" dirty="0" err="1" smtClean="0"/>
              <a:t>L</a:t>
            </a:r>
            <a:r>
              <a:rPr lang="nl-NL" dirty="0" err="1" smtClean="0"/>
              <a:t>ogical</a:t>
            </a:r>
            <a:r>
              <a:rPr lang="nl-NL" dirty="0" smtClean="0"/>
              <a:t> </a:t>
            </a:r>
            <a:r>
              <a:rPr lang="nl-NL" b="1" dirty="0" smtClean="0"/>
              <a:t>F</a:t>
            </a:r>
            <a:r>
              <a:rPr lang="nl-NL" dirty="0" smtClean="0"/>
              <a:t>ramework </a:t>
            </a:r>
            <a:r>
              <a:rPr lang="nl-NL" b="1" dirty="0" smtClean="0"/>
              <a:t>A</a:t>
            </a:r>
            <a:r>
              <a:rPr lang="nl-NL" dirty="0" smtClean="0"/>
              <a:t>pproach is a set-up / matrix </a:t>
            </a:r>
            <a:r>
              <a:rPr lang="nl-NL" dirty="0" err="1" smtClean="0"/>
              <a:t>that</a:t>
            </a:r>
            <a:r>
              <a:rPr lang="nl-NL" dirty="0"/>
              <a:t> </a:t>
            </a:r>
            <a:r>
              <a:rPr lang="nl-NL" dirty="0" err="1" smtClean="0"/>
              <a:t>ensures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perfect fit of a project (</a:t>
            </a:r>
            <a:r>
              <a:rPr lang="nl-NL" dirty="0" err="1" smtClean="0"/>
              <a:t>proposal</a:t>
            </a:r>
            <a:r>
              <a:rPr lang="nl-NL" dirty="0" smtClean="0"/>
              <a:t>) </a:t>
            </a:r>
            <a:r>
              <a:rPr lang="nl-NL" dirty="0" err="1" smtClean="0"/>
              <a:t>to</a:t>
            </a:r>
            <a:r>
              <a:rPr lang="nl-NL" dirty="0" smtClean="0"/>
              <a:t> a call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pic>
        <p:nvPicPr>
          <p:cNvPr id="8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42" t="14084" r="-44964"/>
          <a:stretch/>
        </p:blipFill>
        <p:spPr>
          <a:xfrm>
            <a:off x="5178127" y="1347614"/>
            <a:ext cx="48445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LFA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DF5222-F0DA-8943-A056-1138B4409C65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560" y="267494"/>
            <a:ext cx="7992000" cy="523220"/>
          </a:xfrm>
        </p:spPr>
        <p:txBody>
          <a:bodyPr/>
          <a:lstStyle/>
          <a:p>
            <a:pPr marL="514350" indent="-514350">
              <a:buFont typeface="+mj-ea"/>
              <a:buAutoNum type="circleNumDbPlain" startAt="2"/>
            </a:pPr>
            <a:r>
              <a:rPr lang="nl-NL" dirty="0" smtClean="0"/>
              <a:t>How LFA </a:t>
            </a:r>
            <a:r>
              <a:rPr lang="nl-NL" dirty="0" err="1"/>
              <a:t>helps</a:t>
            </a:r>
            <a:r>
              <a:rPr lang="nl-NL" dirty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611560" y="1239934"/>
            <a:ext cx="7992000" cy="2988000"/>
          </a:xfrm>
        </p:spPr>
        <p:txBody>
          <a:bodyPr/>
          <a:lstStyle/>
          <a:p>
            <a:r>
              <a:rPr lang="en-US" sz="2000" dirty="0" smtClean="0"/>
              <a:t>defines </a:t>
            </a:r>
            <a:r>
              <a:rPr lang="en-US" sz="2000" dirty="0"/>
              <a:t>the societal impact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etermines </a:t>
            </a:r>
            <a:r>
              <a:rPr lang="en-US" sz="2000" dirty="0"/>
              <a:t>a specific objective</a:t>
            </a:r>
          </a:p>
          <a:p>
            <a:r>
              <a:rPr lang="en-US" sz="2000" dirty="0" smtClean="0"/>
              <a:t>defines </a:t>
            </a:r>
            <a:r>
              <a:rPr lang="en-US" sz="2000" dirty="0"/>
              <a:t>outputs to reach this objective </a:t>
            </a:r>
          </a:p>
          <a:p>
            <a:r>
              <a:rPr lang="en-US" sz="2000" dirty="0" smtClean="0"/>
              <a:t>determines </a:t>
            </a:r>
            <a:r>
              <a:rPr lang="en-US" sz="2000" dirty="0"/>
              <a:t>concrete activities</a:t>
            </a:r>
          </a:p>
          <a:p>
            <a:r>
              <a:rPr lang="en-US" sz="2000" dirty="0" smtClean="0"/>
              <a:t>sets </a:t>
            </a:r>
            <a:r>
              <a:rPr lang="en-US" sz="2000" dirty="0"/>
              <a:t>success indicators to monitor progress    </a:t>
            </a:r>
          </a:p>
          <a:p>
            <a:r>
              <a:rPr lang="en-US" sz="2000" dirty="0" smtClean="0"/>
              <a:t>understands </a:t>
            </a:r>
            <a:r>
              <a:rPr lang="en-US" sz="2000" dirty="0"/>
              <a:t>conditions and </a:t>
            </a:r>
            <a:r>
              <a:rPr lang="en-US" sz="2000" dirty="0" smtClean="0"/>
              <a:t>risks</a:t>
            </a:r>
            <a:endParaRPr lang="en-US" sz="2000" dirty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pic>
        <p:nvPicPr>
          <p:cNvPr id="8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42" t="14084" r="-44964"/>
          <a:stretch/>
        </p:blipFill>
        <p:spPr>
          <a:xfrm>
            <a:off x="5364088" y="1419622"/>
            <a:ext cx="484453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 horse </a:t>
            </a:r>
            <a:r>
              <a:rPr lang="nl-NL" dirty="0" err="1" smtClean="0"/>
              <a:t>tale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89547E-14D3-FA4D-A1C4-E68E73BDE959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395536" y="267494"/>
            <a:ext cx="7992000" cy="9541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marL="514350" indent="-514350" algn="l">
              <a:buFont typeface="+mj-ea"/>
              <a:buAutoNum type="circleNumDbPlain" startAt="3"/>
            </a:pPr>
            <a:r>
              <a:rPr lang="nl-NL" sz="2800" b="1" dirty="0" smtClean="0">
                <a:solidFill>
                  <a:srgbClr val="000090"/>
                </a:solidFill>
                <a:latin typeface="Verdana"/>
                <a:cs typeface="Verdana"/>
              </a:rPr>
              <a:t>A horse </a:t>
            </a:r>
            <a:r>
              <a:rPr lang="nl-NL" sz="2800" b="1" dirty="0" err="1">
                <a:solidFill>
                  <a:srgbClr val="000090"/>
                </a:solidFill>
                <a:latin typeface="Verdana"/>
                <a:cs typeface="Verdana"/>
              </a:rPr>
              <a:t>t</a:t>
            </a:r>
            <a:r>
              <a:rPr lang="nl-NL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ale</a:t>
            </a:r>
            <a:endParaRPr lang="nl-NL" sz="28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43558"/>
            <a:ext cx="31944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 horse </a:t>
            </a:r>
            <a:r>
              <a:rPr lang="nl-NL" dirty="0" err="1" smtClean="0"/>
              <a:t>tale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89547E-14D3-FA4D-A1C4-E68E73BDE959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395536" y="267494"/>
            <a:ext cx="7992000" cy="9541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marL="514350" indent="-514350" algn="l">
              <a:buFont typeface="+mj-ea"/>
              <a:buAutoNum type="circleNumDbPlain" startAt="3"/>
            </a:pPr>
            <a:r>
              <a:rPr lang="nl-NL" sz="2800" b="1" dirty="0" smtClean="0">
                <a:solidFill>
                  <a:srgbClr val="000090"/>
                </a:solidFill>
                <a:latin typeface="Verdana"/>
                <a:cs typeface="Verdana"/>
              </a:rPr>
              <a:t>A horse </a:t>
            </a:r>
            <a:r>
              <a:rPr lang="nl-NL" sz="2800" b="1" dirty="0" err="1">
                <a:solidFill>
                  <a:srgbClr val="000090"/>
                </a:solidFill>
                <a:latin typeface="Verdana"/>
                <a:cs typeface="Verdana"/>
              </a:rPr>
              <a:t>t</a:t>
            </a:r>
            <a:r>
              <a:rPr lang="nl-NL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ale</a:t>
            </a:r>
            <a:endParaRPr lang="nl-NL" sz="28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3798"/>
            <a:ext cx="1846162" cy="1387729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26" y="3282969"/>
            <a:ext cx="1763265" cy="1696517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" y="987430"/>
            <a:ext cx="1597217" cy="1620180"/>
          </a:xfrm>
          <a:prstGeom prst="rect">
            <a:avLst/>
          </a:prstGeom>
          <a:noFill/>
          <a:ln w="19050">
            <a:solidFill>
              <a:srgbClr val="2C1C6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8" y="976935"/>
            <a:ext cx="1913146" cy="130926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21601"/>
            <a:ext cx="2097870" cy="151529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1" y="985302"/>
            <a:ext cx="1931527" cy="1511013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 horse </a:t>
            </a:r>
            <a:r>
              <a:rPr lang="nl-NL" dirty="0" err="1" smtClean="0"/>
              <a:t>tale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89547E-14D3-FA4D-A1C4-E68E73BDE959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9942"/>
            <a:ext cx="680085" cy="675005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4084" r="74551" b="15999"/>
          <a:stretch/>
        </p:blipFill>
        <p:spPr>
          <a:xfrm>
            <a:off x="5830314" y="304080"/>
            <a:ext cx="1302006" cy="3834474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395536" y="267494"/>
            <a:ext cx="7992000" cy="9541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marL="514350" indent="-514350" algn="l">
              <a:buFont typeface="+mj-ea"/>
              <a:buAutoNum type="circleNumDbPlain" startAt="3"/>
            </a:pPr>
            <a:r>
              <a:rPr lang="nl-NL" sz="2800" b="1" dirty="0" smtClean="0">
                <a:solidFill>
                  <a:srgbClr val="000090"/>
                </a:solidFill>
                <a:latin typeface="Verdana"/>
                <a:cs typeface="Verdana"/>
              </a:rPr>
              <a:t>A horse </a:t>
            </a:r>
            <a:r>
              <a:rPr lang="nl-NL" sz="2800" b="1" dirty="0" err="1">
                <a:solidFill>
                  <a:srgbClr val="000090"/>
                </a:solidFill>
                <a:latin typeface="Verdana"/>
                <a:cs typeface="Verdana"/>
              </a:rPr>
              <a:t>t</a:t>
            </a:r>
            <a:r>
              <a:rPr lang="nl-NL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ale</a:t>
            </a:r>
            <a:endParaRPr lang="nl-NL" sz="28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5" y="66705"/>
            <a:ext cx="1156756" cy="1112967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7416"/>
            <a:ext cx="1597217" cy="1620180"/>
          </a:xfrm>
          <a:prstGeom prst="rect">
            <a:avLst/>
          </a:prstGeom>
          <a:noFill/>
          <a:ln w="19050">
            <a:solidFill>
              <a:srgbClr val="223A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97" y="3244951"/>
            <a:ext cx="1135732" cy="777239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9" y="2271960"/>
            <a:ext cx="1182206" cy="853909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97" y="1347614"/>
            <a:ext cx="1097114" cy="82468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847" y="293178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rgbClr val="003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</a:p>
          <a:p>
            <a:r>
              <a:rPr lang="nl-NL" sz="1800" dirty="0" err="1" smtClean="0">
                <a:solidFill>
                  <a:srgbClr val="003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endParaRPr lang="nl-NL" sz="1800" dirty="0" smtClean="0">
              <a:solidFill>
                <a:srgbClr val="0031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dirty="0" err="1" smtClean="0">
                <a:solidFill>
                  <a:srgbClr val="003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endParaRPr lang="en-US" sz="1800" dirty="0">
              <a:solidFill>
                <a:srgbClr val="0031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Tijdelijke aanduiding voor inhoud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5" t="65487" r="50423" b="15999"/>
          <a:stretch/>
        </p:blipFill>
        <p:spPr>
          <a:xfrm>
            <a:off x="7164288" y="3125869"/>
            <a:ext cx="1293793" cy="1015405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84" y="3867894"/>
            <a:ext cx="1196621" cy="936104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131764" y="860823"/>
            <a:ext cx="8893175" cy="810815"/>
          </a:xfrm>
          <a:prstGeom prst="rect">
            <a:avLst/>
          </a:prstGeom>
          <a:solidFill>
            <a:srgbClr val="99FF99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131764" y="1685925"/>
            <a:ext cx="8893175" cy="81081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31764" y="2507456"/>
            <a:ext cx="8893175" cy="810816"/>
          </a:xfrm>
          <a:prstGeom prst="rect">
            <a:avLst/>
          </a:prstGeom>
          <a:solidFill>
            <a:srgbClr val="FF9B9B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131764" y="3334942"/>
            <a:ext cx="8893175" cy="81081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0F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131764" y="4158854"/>
            <a:ext cx="8893175" cy="810815"/>
          </a:xfrm>
          <a:prstGeom prst="rect">
            <a:avLst/>
          </a:prstGeom>
          <a:solidFill>
            <a:srgbClr val="CCFFFF"/>
          </a:solidFill>
          <a:ln w="28575">
            <a:solidFill>
              <a:srgbClr val="A6D7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1" name="AutoShape 53"/>
          <p:cNvSpPr>
            <a:spLocks noChangeArrowheads="1"/>
          </p:cNvSpPr>
          <p:nvPr/>
        </p:nvSpPr>
        <p:spPr bwMode="auto">
          <a:xfrm>
            <a:off x="1619251" y="1849041"/>
            <a:ext cx="2735263" cy="48577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1905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1619251" y="2670572"/>
            <a:ext cx="2735263" cy="485775"/>
          </a:xfrm>
          <a:prstGeom prst="roundRect">
            <a:avLst>
              <a:gd name="adj" fmla="val 16667"/>
            </a:avLst>
          </a:prstGeom>
          <a:solidFill>
            <a:srgbClr val="FFCDCD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>
                <a:alpha val="85001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3" name="AutoShape 55"/>
          <p:cNvSpPr>
            <a:spLocks noChangeArrowheads="1"/>
          </p:cNvSpPr>
          <p:nvPr/>
        </p:nvSpPr>
        <p:spPr bwMode="auto">
          <a:xfrm>
            <a:off x="1619251" y="3496866"/>
            <a:ext cx="2735263" cy="485775"/>
          </a:xfrm>
          <a:prstGeom prst="roundRect">
            <a:avLst>
              <a:gd name="adj" fmla="val 16667"/>
            </a:avLst>
          </a:prstGeom>
          <a:solidFill>
            <a:srgbClr val="F0F0F0"/>
          </a:solidFill>
          <a:ln w="1905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4" name="Oval 56"/>
          <p:cNvSpPr>
            <a:spLocks noChangeArrowheads="1"/>
          </p:cNvSpPr>
          <p:nvPr/>
        </p:nvSpPr>
        <p:spPr bwMode="auto">
          <a:xfrm>
            <a:off x="1619251" y="4300538"/>
            <a:ext cx="2735263" cy="506016"/>
          </a:xfrm>
          <a:prstGeom prst="ellipse">
            <a:avLst/>
          </a:prstGeom>
          <a:solidFill>
            <a:srgbClr val="E7FFFF"/>
          </a:solidFill>
          <a:ln w="19050">
            <a:solidFill>
              <a:srgbClr val="A6D7F8"/>
            </a:solidFill>
            <a:round/>
            <a:headEnd/>
            <a:tailEnd/>
          </a:ln>
          <a:effectLst>
            <a:outerShdw dist="35921" dir="2700000" algn="ctr" rotWithShape="0">
              <a:srgbClr val="0066CC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388" y="109418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B4"/>
                </a:solidFill>
              </a:rPr>
              <a:t>Impact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1920478"/>
            <a:ext cx="1433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Outcome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2742010"/>
            <a:ext cx="11085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Output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9388" y="3569494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Input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809751" y="1919288"/>
            <a:ext cx="2374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B4"/>
                </a:solidFill>
              </a:rPr>
              <a:t>Project Purpose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386014" y="2742010"/>
            <a:ext cx="1210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Results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784351" y="3568304"/>
            <a:ext cx="2438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Activities-means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731963" y="4392216"/>
            <a:ext cx="2528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B4"/>
                </a:solidFill>
              </a:rPr>
              <a:t>Problem analysis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338388" y="276939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rgbClr val="0000CC"/>
              </a:solidFill>
            </a:endParaRPr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4500563" y="1532335"/>
            <a:ext cx="1223962" cy="26908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4427539" y="1168004"/>
            <a:ext cx="287337" cy="808434"/>
          </a:xfrm>
          <a:prstGeom prst="upArrow">
            <a:avLst>
              <a:gd name="adj1" fmla="val 50278"/>
              <a:gd name="adj2" fmla="val 57869"/>
            </a:avLst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644008" y="1451235"/>
            <a:ext cx="1151111" cy="7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</a:rPr>
              <a:t>impact</a:t>
            </a:r>
          </a:p>
          <a:p>
            <a:pPr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4500563" y="2358629"/>
            <a:ext cx="2087562" cy="26908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4427539" y="2031206"/>
            <a:ext cx="287337" cy="809625"/>
          </a:xfrm>
          <a:prstGeom prst="upArrow">
            <a:avLst>
              <a:gd name="adj1" fmla="val 50278"/>
              <a:gd name="adj2" fmla="val 57954"/>
            </a:avLst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4500563" y="3195638"/>
            <a:ext cx="1511300" cy="26908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2" name="AutoShape 64"/>
          <p:cNvSpPr>
            <a:spLocks noChangeArrowheads="1"/>
          </p:cNvSpPr>
          <p:nvPr/>
        </p:nvSpPr>
        <p:spPr bwMode="auto">
          <a:xfrm>
            <a:off x="4427539" y="2895600"/>
            <a:ext cx="287337" cy="809625"/>
          </a:xfrm>
          <a:prstGeom prst="upArrow">
            <a:avLst>
              <a:gd name="adj1" fmla="val 50278"/>
              <a:gd name="adj2" fmla="val 57954"/>
            </a:avLst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645025" y="314781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645026" y="2252615"/>
            <a:ext cx="1870075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effectiveness</a:t>
            </a:r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4500563" y="4435079"/>
            <a:ext cx="1655762" cy="26908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4" name="AutoShape 66"/>
          <p:cNvSpPr>
            <a:spLocks noChangeArrowheads="1"/>
          </p:cNvSpPr>
          <p:nvPr/>
        </p:nvSpPr>
        <p:spPr bwMode="auto">
          <a:xfrm>
            <a:off x="4427539" y="4218385"/>
            <a:ext cx="287337" cy="701278"/>
          </a:xfrm>
          <a:prstGeom prst="upDownArrow">
            <a:avLst>
              <a:gd name="adj1" fmla="val 50000"/>
              <a:gd name="adj2" fmla="val 65083"/>
            </a:avLst>
          </a:prstGeom>
          <a:solidFill>
            <a:srgbClr val="33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644008" y="4371950"/>
            <a:ext cx="1368425" cy="391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relevance</a:t>
            </a:r>
          </a:p>
        </p:txBody>
      </p: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6877051" y="1924051"/>
            <a:ext cx="2016125" cy="2690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6804025" y="1168004"/>
            <a:ext cx="287338" cy="1782365"/>
          </a:xfrm>
          <a:prstGeom prst="upDownArrow">
            <a:avLst>
              <a:gd name="adj1" fmla="val 50278"/>
              <a:gd name="adj2" fmla="val 63524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7058421" y="1851670"/>
            <a:ext cx="1762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250825" y="4214812"/>
            <a:ext cx="1079500" cy="7000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377825" y="4436269"/>
            <a:ext cx="431800" cy="86916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377825" y="4576763"/>
            <a:ext cx="431800" cy="86916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269875" y="4713685"/>
            <a:ext cx="539750" cy="8691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>
            <a:off x="1619251" y="1022747"/>
            <a:ext cx="2735263" cy="485775"/>
          </a:xfrm>
          <a:prstGeom prst="roundRect">
            <a:avLst>
              <a:gd name="adj" fmla="val 16667"/>
            </a:avLst>
          </a:prstGeom>
          <a:solidFill>
            <a:srgbClr val="CDFFCD"/>
          </a:solidFill>
          <a:ln w="19050" algn="ctr">
            <a:solidFill>
              <a:srgbClr val="33CC33"/>
            </a:solidFill>
            <a:round/>
            <a:headEnd/>
            <a:tailEnd/>
          </a:ln>
          <a:effectLst>
            <a:outerShdw dist="35921" dir="2700000" algn="ctr" rotWithShape="0">
              <a:srgbClr val="339966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657351" y="1094185"/>
            <a:ext cx="2681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B4"/>
                </a:solidFill>
              </a:rPr>
              <a:t>Overall Objectives</a:t>
            </a:r>
          </a:p>
        </p:txBody>
      </p:sp>
      <p:sp>
        <p:nvSpPr>
          <p:cNvPr id="42" name="Titel 4"/>
          <p:cNvSpPr txBox="1">
            <a:spLocks/>
          </p:cNvSpPr>
          <p:nvPr/>
        </p:nvSpPr>
        <p:spPr>
          <a:xfrm>
            <a:off x="395536" y="267494"/>
            <a:ext cx="7992000" cy="95410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Geneva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ＭＳ Ｐゴシック" charset="0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 algn="l"/>
            <a:r>
              <a:rPr lang="nl-NL" sz="2800" b="1" dirty="0" err="1" smtClean="0">
                <a:solidFill>
                  <a:srgbClr val="000090"/>
                </a:solidFill>
                <a:latin typeface="Verdana"/>
                <a:cs typeface="Verdana"/>
              </a:rPr>
              <a:t>Intervention</a:t>
            </a:r>
            <a:r>
              <a:rPr lang="nl-NL" sz="2800" b="1" dirty="0" smtClean="0">
                <a:solidFill>
                  <a:srgbClr val="000090"/>
                </a:solidFill>
                <a:latin typeface="Verdana"/>
                <a:cs typeface="Verdana"/>
              </a:rPr>
              <a:t> logic</a:t>
            </a:r>
            <a:endParaRPr lang="nl-NL" sz="2800" b="1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41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G_ENG_breedbeeld">
  <a:themeElements>
    <a:clrScheme name="GASTER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C6FA9"/>
      </a:accent1>
      <a:accent2>
        <a:srgbClr val="1A276D"/>
      </a:accent2>
      <a:accent3>
        <a:srgbClr val="2C1C65"/>
      </a:accent3>
      <a:accent4>
        <a:srgbClr val="A41528"/>
      </a:accent4>
      <a:accent5>
        <a:srgbClr val="C2004C"/>
      </a:accent5>
      <a:accent6>
        <a:srgbClr val="DF652C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C5924ADD1584D90A6029A3AF959E9" ma:contentTypeVersion="1" ma:contentTypeDescription="Create a new document." ma:contentTypeScope="" ma:versionID="55b4fff7a075cf4d9a80b81919d59af4">
  <xsd:schema xmlns:xsd="http://www.w3.org/2001/XMLSchema" xmlns:p="http://schemas.microsoft.com/office/2006/metadata/properties" targetNamespace="http://schemas.microsoft.com/office/2006/metadata/properties" ma:root="true" ma:fieldsID="34ed1c013de2dffdf8e25a2138fc03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E48A86-D3B8-4B2C-931D-FFFA3F4B1BB6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CC5098-C375-4EEF-BB7A-9FB94895F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96BA002-9DB3-4090-A2B0-AEE2FE102A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UMCG_ENG_breedbeeld.potx</Template>
  <TotalTime>0</TotalTime>
  <Words>574</Words>
  <Application>Microsoft Office PowerPoint</Application>
  <PresentationFormat>On-screen Show (16:9)</PresentationFormat>
  <Paragraphs>124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UMCG_ENG_breedbeeld</vt:lpstr>
      <vt:lpstr>The matrix</vt:lpstr>
      <vt:lpstr>Content</vt:lpstr>
      <vt:lpstr>LFA-ing this session</vt:lpstr>
      <vt:lpstr>An introduction to LFA </vt:lpstr>
      <vt:lpstr>How LFA helps you:</vt:lpstr>
      <vt:lpstr>PowerPoint Presentation</vt:lpstr>
      <vt:lpstr>PowerPoint Presentation</vt:lpstr>
      <vt:lpstr>PowerPoint Presentation</vt:lpstr>
      <vt:lpstr>PowerPoint Presentation</vt:lpstr>
      <vt:lpstr>The LFA applied</vt:lpstr>
      <vt:lpstr>Case study: SC1-BHC-16-2018 </vt:lpstr>
      <vt:lpstr>PowerPoint Presentation</vt:lpstr>
      <vt:lpstr>PowerPoint Presentation</vt:lpstr>
      <vt:lpstr>PowerPoint Presentation</vt:lpstr>
      <vt:lpstr>Take home messages</vt:lpstr>
      <vt:lpstr>PowerPoint Presentation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bird’s eye view of GasTerra</dc:title>
  <dc:creator>.. ..</dc:creator>
  <cp:lastModifiedBy>Smykowski, AB (researchbv)</cp:lastModifiedBy>
  <cp:revision>237</cp:revision>
  <cp:lastPrinted>2012-04-05T08:33:37Z</cp:lastPrinted>
  <dcterms:created xsi:type="dcterms:W3CDTF">2011-07-01T09:01:38Z</dcterms:created>
  <dcterms:modified xsi:type="dcterms:W3CDTF">2019-03-18T15:52:59Z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0x01010008EC5924ADD1584D90A6029A3AF959E9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